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7" y="2057400"/>
            <a:ext cx="3932239"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bmp"/><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4" name="Title 1"/>
          <p:cNvSpPr txBox="1"/>
          <p:nvPr>
            <p:ph type="title"/>
          </p:nvPr>
        </p:nvSpPr>
        <p:spPr>
          <a:xfrm>
            <a:off x="838200" y="495300"/>
            <a:ext cx="10515600" cy="6362701"/>
          </a:xfrm>
          <a:prstGeom prst="rect">
            <a:avLst/>
          </a:prstGeom>
        </p:spPr>
        <p:txBody>
          <a:bodyPr/>
          <a:lstStyle/>
          <a:p>
            <a:pPr algn="ctr" defTabSz="850391">
              <a:defRPr b="1" sz="4464">
                <a:solidFill>
                  <a:srgbClr val="DEEBF7"/>
                </a:solidFill>
                <a:latin typeface="Times New Roman"/>
                <a:ea typeface="Times New Roman"/>
                <a:cs typeface="Times New Roman"/>
                <a:sym typeface="Times New Roman"/>
              </a:defRPr>
            </a:pPr>
            <a:r>
              <a:t>Machine Learning Analysis of Climate</a:t>
            </a:r>
            <a:br/>
            <a:r>
              <a:t>      Change Impacts on Global </a:t>
            </a:r>
            <a:br/>
            <a:r>
              <a:t>Crop Yields</a:t>
            </a:r>
            <a:br/>
            <a:br/>
            <a:r>
              <a:rPr>
                <a:latin typeface="+mj-lt"/>
                <a:ea typeface="+mj-ea"/>
                <a:cs typeface="+mj-cs"/>
                <a:sym typeface="Calibri"/>
              </a:rPr>
              <a:t> </a:t>
            </a:r>
            <a:r>
              <a:t>Project by: Team 3</a:t>
            </a:r>
            <a:br/>
            <a:br/>
            <a:r>
              <a:rPr b="0" sz="2232">
                <a:latin typeface="Calibri Light"/>
                <a:ea typeface="Calibri Light"/>
                <a:cs typeface="Calibri Light"/>
                <a:sym typeface="Calibri Light"/>
              </a:rPr>
              <a:t> 				     </a:t>
            </a:r>
            <a:r>
              <a:rPr sz="2511"/>
              <a:t>Anuhya Balineni</a:t>
            </a:r>
            <a:br>
              <a:rPr sz="2511"/>
            </a:br>
            <a:r>
              <a:rPr sz="2511"/>
              <a:t>					          Hari Gopal Chalamalasetty</a:t>
            </a:r>
            <a:br>
              <a:rPr sz="2511"/>
            </a:br>
            <a:r>
              <a:rPr sz="2511"/>
              <a:t>                                                              Sai Ramya Kasumurthy</a:t>
            </a:r>
            <a:br>
              <a:rPr sz="2511"/>
            </a:br>
            <a:r>
              <a:rPr sz="2511"/>
              <a:t>                                                      Sowmya Yalavarthi          </a:t>
            </a:r>
            <a:br>
              <a:rPr sz="2511"/>
            </a:br>
            <a:r>
              <a:rPr b="0">
                <a:latin typeface="Calibri Light"/>
                <a:ea typeface="Calibri Light"/>
                <a:cs typeface="Calibri Light"/>
                <a:sym typeface="Calibri Light"/>
              </a:rPr>
              <a:t>			                                </a:t>
            </a:r>
            <a:r>
              <a:rPr sz="1116">
                <a:latin typeface="+mj-lt"/>
                <a:ea typeface="+mj-ea"/>
                <a:cs typeface="+mj-cs"/>
                <a:sym typeface="Calibri"/>
              </a:rPr>
              <a:t>                                                                                         </a:t>
            </a:r>
            <a:br>
              <a:rPr sz="1116">
                <a:latin typeface="+mj-lt"/>
                <a:ea typeface="+mj-ea"/>
                <a:cs typeface="+mj-cs"/>
                <a:sym typeface="Calibri"/>
              </a:rPr>
            </a:br>
            <a:br>
              <a:rPr sz="1116">
                <a:latin typeface="+mj-lt"/>
                <a:ea typeface="+mj-ea"/>
                <a:cs typeface="+mj-cs"/>
                <a:sym typeface="Calibri"/>
              </a:rPr>
            </a:br>
            <a:br>
              <a:rPr sz="1116">
                <a:latin typeface="+mj-lt"/>
                <a:ea typeface="+mj-ea"/>
                <a:cs typeface="+mj-cs"/>
                <a:sym typeface="Calibri"/>
              </a:rPr>
            </a:br>
            <a:br>
              <a:rPr sz="1116">
                <a:latin typeface="+mj-lt"/>
                <a:ea typeface="+mj-ea"/>
                <a:cs typeface="+mj-cs"/>
                <a:sym typeface="Calibri"/>
              </a:rPr>
            </a:b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itle 1"/>
          <p:cNvSpPr txBox="1"/>
          <p:nvPr>
            <p:ph type="title"/>
          </p:nvPr>
        </p:nvSpPr>
        <p:spPr>
          <a:xfrm>
            <a:off x="172720" y="-168525"/>
            <a:ext cx="10515601" cy="1599250"/>
          </a:xfrm>
          <a:prstGeom prst="rect">
            <a:avLst/>
          </a:prstGeom>
        </p:spPr>
        <p:txBody>
          <a:bodyPr/>
          <a:lstStyle>
            <a:lvl1pPr>
              <a:defRPr>
                <a:latin typeface="Times New Roman"/>
                <a:ea typeface="Times New Roman"/>
                <a:cs typeface="Times New Roman"/>
                <a:sym typeface="Times New Roman"/>
              </a:defRPr>
            </a:lvl1pPr>
          </a:lstStyle>
          <a:p>
            <a:pPr/>
            <a:r>
              <a:t>Outlier treatment</a:t>
            </a:r>
          </a:p>
        </p:txBody>
      </p:sp>
      <p:pic>
        <p:nvPicPr>
          <p:cNvPr id="169" name="Content Placeholder 3" descr="Content Placeholder 3"/>
          <p:cNvPicPr>
            <a:picLocks noChangeAspect="1"/>
          </p:cNvPicPr>
          <p:nvPr/>
        </p:nvPicPr>
        <p:blipFill>
          <a:blip r:embed="rId2">
            <a:extLst/>
          </a:blip>
          <a:stretch>
            <a:fillRect/>
          </a:stretch>
        </p:blipFill>
        <p:spPr>
          <a:xfrm>
            <a:off x="0" y="898717"/>
            <a:ext cx="7274560" cy="2969896"/>
          </a:xfrm>
          <a:prstGeom prst="rect">
            <a:avLst/>
          </a:prstGeom>
          <a:ln w="12700">
            <a:miter lim="400000"/>
          </a:ln>
        </p:spPr>
      </p:pic>
      <p:pic>
        <p:nvPicPr>
          <p:cNvPr id="170" name="Picture 4" descr="Picture 4"/>
          <p:cNvPicPr>
            <a:picLocks noChangeAspect="1"/>
          </p:cNvPicPr>
          <p:nvPr/>
        </p:nvPicPr>
        <p:blipFill>
          <a:blip r:embed="rId3">
            <a:extLst/>
          </a:blip>
          <a:stretch>
            <a:fillRect/>
          </a:stretch>
        </p:blipFill>
        <p:spPr>
          <a:xfrm>
            <a:off x="0" y="3800454"/>
            <a:ext cx="7274560" cy="3057546"/>
          </a:xfrm>
          <a:prstGeom prst="rect">
            <a:avLst/>
          </a:prstGeom>
          <a:ln w="12700">
            <a:miter lim="400000"/>
          </a:ln>
        </p:spPr>
      </p:pic>
      <p:sp>
        <p:nvSpPr>
          <p:cNvPr id="171" name="Rectangle 5"/>
          <p:cNvSpPr txBox="1"/>
          <p:nvPr/>
        </p:nvSpPr>
        <p:spPr>
          <a:xfrm>
            <a:off x="7415186" y="1031982"/>
            <a:ext cx="4541520" cy="11485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152400" algn="just">
              <a:defRPr>
                <a:latin typeface="Times New Roman"/>
                <a:ea typeface="Times New Roman"/>
                <a:cs typeface="Times New Roman"/>
                <a:sym typeface="Times New Roman"/>
              </a:defRPr>
            </a:lvl1pPr>
          </a:lstStyle>
          <a:p>
            <a:pPr/>
            <a:r>
              <a:t>From the boxplots in the above figure we can observe that columns such as current annual precipitation, base precipitation columns have high outliers.</a:t>
            </a:r>
          </a:p>
        </p:txBody>
      </p:sp>
      <p:sp>
        <p:nvSpPr>
          <p:cNvPr id="172" name="Rectangle 6"/>
          <p:cNvSpPr txBox="1"/>
          <p:nvPr/>
        </p:nvSpPr>
        <p:spPr>
          <a:xfrm>
            <a:off x="7415186" y="2516291"/>
            <a:ext cx="4541520" cy="30154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152400" algn="just">
              <a:defRPr>
                <a:latin typeface="Times New Roman"/>
                <a:ea typeface="Times New Roman"/>
                <a:cs typeface="Times New Roman"/>
                <a:sym typeface="Times New Roman"/>
              </a:defRPr>
            </a:pPr>
            <a:r>
              <a:t>Using IQR Method we have removed the outliers as IQR helps to detect Outliers and is a method that dictates that any data point in a boxplot that's more than 1.5 IQR points below the first quartile data or more than 1.5 IQR points above the third quartile data is considered an outlier.</a:t>
            </a:r>
          </a:p>
          <a:p>
            <a:pPr indent="152400" algn="just">
              <a:defRPr>
                <a:latin typeface="Times New Roman"/>
                <a:ea typeface="Times New Roman"/>
                <a:cs typeface="Times New Roman"/>
                <a:sym typeface="Times New Roman"/>
              </a:defRPr>
            </a:pPr>
          </a:p>
          <a:p>
            <a:pPr indent="152400" algn="just">
              <a:defRPr>
                <a:latin typeface="Times New Roman"/>
                <a:ea typeface="Times New Roman"/>
                <a:cs typeface="Times New Roman"/>
                <a:sym typeface="Times New Roman"/>
              </a:defRPr>
            </a:pPr>
          </a:p>
          <a:p>
            <a:pPr indent="152400" algn="just">
              <a:defRPr>
                <a:latin typeface="Times New Roman"/>
                <a:ea typeface="Times New Roman"/>
                <a:cs typeface="Times New Roman"/>
                <a:sym typeface="Times New Roman"/>
              </a:defRPr>
            </a:pPr>
          </a:p>
        </p:txBody>
      </p:sp>
      <p:sp>
        <p:nvSpPr>
          <p:cNvPr id="173" name="Rectangle 7"/>
          <p:cNvSpPr txBox="1"/>
          <p:nvPr/>
        </p:nvSpPr>
        <p:spPr>
          <a:xfrm>
            <a:off x="7415186" y="4900615"/>
            <a:ext cx="4541520" cy="6151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152400" algn="just">
              <a:defRPr>
                <a:latin typeface="Times New Roman"/>
                <a:ea typeface="Times New Roman"/>
                <a:cs typeface="Times New Roman"/>
                <a:sym typeface="Times New Roman"/>
              </a:defRPr>
            </a:lvl1pPr>
          </a:lstStyle>
          <a:p>
            <a:pPr/>
            <a:r>
              <a:t>After Perform that the outliers have been reduced significantly.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75" name="Rectangle 6"/>
          <p:cNvSpPr/>
          <p:nvPr/>
        </p:nvSpPr>
        <p:spPr>
          <a:xfrm>
            <a:off x="-1" y="1"/>
            <a:ext cx="12191697" cy="685800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76" name="Rectangle 8"/>
          <p:cNvSpPr/>
          <p:nvPr/>
        </p:nvSpPr>
        <p:spPr>
          <a:xfrm>
            <a:off x="304" y="0"/>
            <a:ext cx="12191697" cy="6858000"/>
          </a:xfrm>
          <a:prstGeom prst="rect">
            <a:avLst/>
          </a:prstGeom>
          <a:solidFill>
            <a:srgbClr val="FFFFFF"/>
          </a:solidFill>
          <a:ln w="12700">
            <a:miter lim="400000"/>
          </a:ln>
        </p:spPr>
        <p:txBody>
          <a:bodyPr lIns="45719" rIns="45719" anchor="ctr"/>
          <a:lstStyle/>
          <a:p>
            <a:pPr algn="ctr">
              <a:defRPr sz="800">
                <a:solidFill>
                  <a:srgbClr val="FFFFFF"/>
                </a:solidFill>
              </a:defRPr>
            </a:pPr>
          </a:p>
        </p:txBody>
      </p:sp>
      <p:sp>
        <p:nvSpPr>
          <p:cNvPr id="177" name="Title 1"/>
          <p:cNvSpPr txBox="1"/>
          <p:nvPr>
            <p:ph type="title"/>
          </p:nvPr>
        </p:nvSpPr>
        <p:spPr>
          <a:xfrm>
            <a:off x="804672" y="940390"/>
            <a:ext cx="10021446" cy="2944458"/>
          </a:xfrm>
          <a:prstGeom prst="rect">
            <a:avLst/>
          </a:prstGeom>
        </p:spPr>
        <p:txBody>
          <a:bodyPr anchor="b"/>
          <a:lstStyle>
            <a:lvl1pPr>
              <a:defRPr b="1" sz="6000">
                <a:solidFill>
                  <a:srgbClr val="44546A"/>
                </a:solidFill>
                <a:latin typeface="Times New Roman"/>
                <a:ea typeface="Times New Roman"/>
                <a:cs typeface="Times New Roman"/>
                <a:sym typeface="Times New Roman"/>
              </a:defRPr>
            </a:lvl1pPr>
          </a:lstStyle>
          <a:p>
            <a:pPr/>
            <a:r>
              <a:t>  Data Visualization</a:t>
            </a:r>
          </a:p>
        </p:txBody>
      </p:sp>
      <p:grpSp>
        <p:nvGrpSpPr>
          <p:cNvPr id="182" name="Group 10"/>
          <p:cNvGrpSpPr/>
          <p:nvPr/>
        </p:nvGrpSpPr>
        <p:grpSpPr>
          <a:xfrm>
            <a:off x="-306" y="-1299"/>
            <a:ext cx="2514950" cy="2174334"/>
            <a:chOff x="0" y="0"/>
            <a:chExt cx="2514948" cy="2174333"/>
          </a:xfrm>
        </p:grpSpPr>
        <p:sp>
          <p:nvSpPr>
            <p:cNvPr id="178" name="Freeform: Shape 11"/>
            <p:cNvSpPr/>
            <p:nvPr/>
          </p:nvSpPr>
          <p:spPr>
            <a:xfrm>
              <a:off x="-1" y="4154"/>
              <a:ext cx="2514950" cy="2170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0" y="0"/>
                  </a:moveTo>
                  <a:lnTo>
                    <a:pt x="21600" y="0"/>
                  </a:lnTo>
                  <a:lnTo>
                    <a:pt x="21577" y="123"/>
                  </a:lnTo>
                  <a:cubicBezTo>
                    <a:pt x="21315" y="1325"/>
                    <a:pt x="20978" y="2511"/>
                    <a:pt x="20569" y="3669"/>
                  </a:cubicBezTo>
                  <a:cubicBezTo>
                    <a:pt x="20296" y="4441"/>
                    <a:pt x="20000" y="5206"/>
                    <a:pt x="19666" y="5953"/>
                  </a:cubicBezTo>
                  <a:cubicBezTo>
                    <a:pt x="19337" y="6702"/>
                    <a:pt x="18974" y="7436"/>
                    <a:pt x="18584" y="8152"/>
                  </a:cubicBezTo>
                  <a:cubicBezTo>
                    <a:pt x="17801" y="9585"/>
                    <a:pt x="16908" y="10954"/>
                    <a:pt x="15908" y="12232"/>
                  </a:cubicBezTo>
                  <a:cubicBezTo>
                    <a:pt x="15406" y="12868"/>
                    <a:pt x="14882" y="13486"/>
                    <a:pt x="14328" y="14072"/>
                  </a:cubicBezTo>
                  <a:cubicBezTo>
                    <a:pt x="14190" y="14220"/>
                    <a:pt x="14052" y="14366"/>
                    <a:pt x="13909" y="14509"/>
                  </a:cubicBezTo>
                  <a:cubicBezTo>
                    <a:pt x="13768" y="14652"/>
                    <a:pt x="13629" y="14799"/>
                    <a:pt x="13483" y="14937"/>
                  </a:cubicBezTo>
                  <a:cubicBezTo>
                    <a:pt x="13195" y="15217"/>
                    <a:pt x="12899" y="15489"/>
                    <a:pt x="12601" y="15758"/>
                  </a:cubicBezTo>
                  <a:cubicBezTo>
                    <a:pt x="11403" y="16828"/>
                    <a:pt x="10110" y="17775"/>
                    <a:pt x="8747" y="18588"/>
                  </a:cubicBezTo>
                  <a:cubicBezTo>
                    <a:pt x="6703" y="19808"/>
                    <a:pt x="4488" y="20711"/>
                    <a:pt x="2197" y="21230"/>
                  </a:cubicBezTo>
                  <a:lnTo>
                    <a:pt x="0" y="21600"/>
                  </a:lnTo>
                  <a:lnTo>
                    <a:pt x="0" y="19310"/>
                  </a:lnTo>
                  <a:lnTo>
                    <a:pt x="1732" y="18939"/>
                  </a:lnTo>
                  <a:cubicBezTo>
                    <a:pt x="2424" y="18754"/>
                    <a:pt x="3110" y="18543"/>
                    <a:pt x="3787" y="18298"/>
                  </a:cubicBezTo>
                  <a:cubicBezTo>
                    <a:pt x="4465" y="18055"/>
                    <a:pt x="5134" y="17782"/>
                    <a:pt x="5794" y="17481"/>
                  </a:cubicBezTo>
                  <a:cubicBezTo>
                    <a:pt x="6452" y="17179"/>
                    <a:pt x="7102" y="16849"/>
                    <a:pt x="7740" y="16494"/>
                  </a:cubicBezTo>
                  <a:cubicBezTo>
                    <a:pt x="9017" y="15783"/>
                    <a:pt x="10251" y="14973"/>
                    <a:pt x="11431" y="14068"/>
                  </a:cubicBezTo>
                  <a:cubicBezTo>
                    <a:pt x="11725" y="13840"/>
                    <a:pt x="12018" y="13610"/>
                    <a:pt x="12304" y="13369"/>
                  </a:cubicBezTo>
                  <a:cubicBezTo>
                    <a:pt x="12449" y="13251"/>
                    <a:pt x="12590" y="13129"/>
                    <a:pt x="12733" y="13008"/>
                  </a:cubicBezTo>
                  <a:cubicBezTo>
                    <a:pt x="12876" y="12888"/>
                    <a:pt x="13017" y="12764"/>
                    <a:pt x="13156" y="12638"/>
                  </a:cubicBezTo>
                  <a:cubicBezTo>
                    <a:pt x="13716" y="12136"/>
                    <a:pt x="14263" y="11616"/>
                    <a:pt x="14790" y="11069"/>
                  </a:cubicBezTo>
                  <a:cubicBezTo>
                    <a:pt x="15846" y="9978"/>
                    <a:pt x="16825" y="8788"/>
                    <a:pt x="17705" y="7508"/>
                  </a:cubicBezTo>
                  <a:cubicBezTo>
                    <a:pt x="18145" y="6868"/>
                    <a:pt x="18561" y="6206"/>
                    <a:pt x="18948" y="5522"/>
                  </a:cubicBezTo>
                  <a:cubicBezTo>
                    <a:pt x="19329" y="4835"/>
                    <a:pt x="19689" y="4131"/>
                    <a:pt x="20007" y="3403"/>
                  </a:cubicBezTo>
                  <a:cubicBezTo>
                    <a:pt x="20089" y="3222"/>
                    <a:pt x="20166" y="3038"/>
                    <a:pt x="20241" y="2855"/>
                  </a:cubicBezTo>
                  <a:lnTo>
                    <a:pt x="20355" y="2578"/>
                  </a:lnTo>
                  <a:lnTo>
                    <a:pt x="20464" y="2299"/>
                  </a:lnTo>
                  <a:cubicBezTo>
                    <a:pt x="20534" y="2113"/>
                    <a:pt x="20606" y="1927"/>
                    <a:pt x="20670" y="1737"/>
                  </a:cubicBezTo>
                  <a:cubicBezTo>
                    <a:pt x="20735" y="1547"/>
                    <a:pt x="20806" y="1360"/>
                    <a:pt x="20864" y="1168"/>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9" name="Freeform: Shape 12"/>
            <p:cNvSpPr/>
            <p:nvPr/>
          </p:nvSpPr>
          <p:spPr>
            <a:xfrm>
              <a:off x="0" y="-1"/>
              <a:ext cx="2493063" cy="1947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35" y="0"/>
                  </a:moveTo>
                  <a:lnTo>
                    <a:pt x="21600" y="0"/>
                  </a:lnTo>
                  <a:lnTo>
                    <a:pt x="21100" y="1976"/>
                  </a:lnTo>
                  <a:cubicBezTo>
                    <a:pt x="18092" y="11885"/>
                    <a:pt x="9788" y="19495"/>
                    <a:pt x="806" y="21467"/>
                  </a:cubicBezTo>
                  <a:lnTo>
                    <a:pt x="0" y="21600"/>
                  </a:lnTo>
                  <a:lnTo>
                    <a:pt x="0" y="15577"/>
                  </a:lnTo>
                  <a:lnTo>
                    <a:pt x="151" y="15551"/>
                  </a:lnTo>
                  <a:cubicBezTo>
                    <a:pt x="1453" y="15248"/>
                    <a:pt x="2756" y="14797"/>
                    <a:pt x="4022" y="14207"/>
                  </a:cubicBezTo>
                  <a:cubicBezTo>
                    <a:pt x="6528" y="13041"/>
                    <a:pt x="8914" y="11326"/>
                    <a:pt x="10922" y="9246"/>
                  </a:cubicBezTo>
                  <a:cubicBezTo>
                    <a:pt x="12926" y="7170"/>
                    <a:pt x="14566" y="4713"/>
                    <a:pt x="15664" y="2143"/>
                  </a:cubicBezTo>
                  <a:cubicBezTo>
                    <a:pt x="15875" y="1648"/>
                    <a:pt x="16067" y="1149"/>
                    <a:pt x="16240" y="64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80" name="Freeform: Shape 13"/>
            <p:cNvSpPr/>
            <p:nvPr/>
          </p:nvSpPr>
          <p:spPr>
            <a:xfrm>
              <a:off x="0" y="4154"/>
              <a:ext cx="2501090" cy="1972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25" y="0"/>
                  </a:moveTo>
                  <a:lnTo>
                    <a:pt x="21600" y="0"/>
                  </a:lnTo>
                  <a:lnTo>
                    <a:pt x="21193" y="1838"/>
                  </a:lnTo>
                  <a:cubicBezTo>
                    <a:pt x="20965" y="2673"/>
                    <a:pt x="20698" y="3494"/>
                    <a:pt x="20391" y="4293"/>
                  </a:cubicBezTo>
                  <a:cubicBezTo>
                    <a:pt x="19159" y="7489"/>
                    <a:pt x="17374" y="10350"/>
                    <a:pt x="15271" y="12785"/>
                  </a:cubicBezTo>
                  <a:cubicBezTo>
                    <a:pt x="14217" y="14003"/>
                    <a:pt x="13079" y="15114"/>
                    <a:pt x="11876" y="16112"/>
                  </a:cubicBezTo>
                  <a:cubicBezTo>
                    <a:pt x="10672" y="17109"/>
                    <a:pt x="9404" y="17997"/>
                    <a:pt x="8081" y="18753"/>
                  </a:cubicBezTo>
                  <a:cubicBezTo>
                    <a:pt x="6094" y="19879"/>
                    <a:pt x="3993" y="20719"/>
                    <a:pt x="1834" y="21245"/>
                  </a:cubicBezTo>
                  <a:lnTo>
                    <a:pt x="0" y="21600"/>
                  </a:lnTo>
                  <a:lnTo>
                    <a:pt x="0" y="18966"/>
                  </a:lnTo>
                  <a:lnTo>
                    <a:pt x="1392" y="18686"/>
                  </a:lnTo>
                  <a:cubicBezTo>
                    <a:pt x="2052" y="18520"/>
                    <a:pt x="2707" y="18321"/>
                    <a:pt x="3355" y="18091"/>
                  </a:cubicBezTo>
                  <a:cubicBezTo>
                    <a:pt x="4651" y="17635"/>
                    <a:pt x="5915" y="17043"/>
                    <a:pt x="7140" y="16358"/>
                  </a:cubicBezTo>
                  <a:cubicBezTo>
                    <a:pt x="9597" y="15002"/>
                    <a:pt x="11891" y="13204"/>
                    <a:pt x="13903" y="11032"/>
                  </a:cubicBezTo>
                  <a:cubicBezTo>
                    <a:pt x="14906" y="9943"/>
                    <a:pt x="15835" y="8754"/>
                    <a:pt x="16668" y="7478"/>
                  </a:cubicBezTo>
                  <a:cubicBezTo>
                    <a:pt x="17502" y="6203"/>
                    <a:pt x="18238" y="4836"/>
                    <a:pt x="18854" y="3396"/>
                  </a:cubicBezTo>
                  <a:cubicBezTo>
                    <a:pt x="19162" y="2676"/>
                    <a:pt x="19444" y="1940"/>
                    <a:pt x="19693" y="118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sz="800">
                  <a:solidFill>
                    <a:srgbClr val="FFFFFF"/>
                  </a:solidFill>
                </a:defRPr>
              </a:pPr>
            </a:p>
          </p:txBody>
        </p:sp>
        <p:sp>
          <p:nvSpPr>
            <p:cNvPr id="181" name="Freeform: Shape 14"/>
            <p:cNvSpPr/>
            <p:nvPr/>
          </p:nvSpPr>
          <p:spPr>
            <a:xfrm>
              <a:off x="609" y="4155"/>
              <a:ext cx="2491106" cy="19436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02" y="0"/>
                  </a:moveTo>
                  <a:lnTo>
                    <a:pt x="21600" y="0"/>
                  </a:lnTo>
                  <a:lnTo>
                    <a:pt x="21111" y="1934"/>
                  </a:lnTo>
                  <a:cubicBezTo>
                    <a:pt x="18101" y="11865"/>
                    <a:pt x="9790" y="19491"/>
                    <a:pt x="802" y="21467"/>
                  </a:cubicBezTo>
                  <a:lnTo>
                    <a:pt x="0" y="21600"/>
                  </a:lnTo>
                  <a:lnTo>
                    <a:pt x="0" y="16575"/>
                  </a:lnTo>
                  <a:lnTo>
                    <a:pt x="296" y="16523"/>
                  </a:lnTo>
                  <a:cubicBezTo>
                    <a:pt x="1639" y="16211"/>
                    <a:pt x="2982" y="15742"/>
                    <a:pt x="4314" y="15120"/>
                  </a:cubicBezTo>
                  <a:cubicBezTo>
                    <a:pt x="6909" y="13912"/>
                    <a:pt x="9379" y="12133"/>
                    <a:pt x="11459" y="9976"/>
                  </a:cubicBezTo>
                  <a:cubicBezTo>
                    <a:pt x="13575" y="7781"/>
                    <a:pt x="15238" y="5285"/>
                    <a:pt x="16401" y="2557"/>
                  </a:cubicBezTo>
                  <a:cubicBezTo>
                    <a:pt x="16624" y="2034"/>
                    <a:pt x="16826" y="1507"/>
                    <a:pt x="17008" y="97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87" name="Group 16"/>
          <p:cNvGrpSpPr/>
          <p:nvPr/>
        </p:nvGrpSpPr>
        <p:grpSpPr>
          <a:xfrm>
            <a:off x="9244483" y="-2"/>
            <a:ext cx="2947518" cy="4826539"/>
            <a:chOff x="0" y="0"/>
            <a:chExt cx="2947516" cy="4826537"/>
          </a:xfrm>
        </p:grpSpPr>
        <p:sp>
          <p:nvSpPr>
            <p:cNvPr id="183" name="Freeform: Shape 17"/>
            <p:cNvSpPr/>
            <p:nvPr/>
          </p:nvSpPr>
          <p:spPr>
            <a:xfrm flipH="1" rot="5400000">
              <a:off x="-939511" y="939510"/>
              <a:ext cx="4826539" cy="2947518"/>
            </a:xfrm>
            <a:custGeom>
              <a:avLst/>
              <a:gdLst/>
              <a:ahLst/>
              <a:cxnLst>
                <a:cxn ang="0">
                  <a:pos x="wd2" y="hd2"/>
                </a:cxn>
                <a:cxn ang="5400000">
                  <a:pos x="wd2" y="hd2"/>
                </a:cxn>
                <a:cxn ang="10800000">
                  <a:pos x="wd2" y="hd2"/>
                </a:cxn>
                <a:cxn ang="16200000">
                  <a:pos x="wd2" y="hd2"/>
                </a:cxn>
              </a:cxnLst>
              <a:rect l="0" t="0" r="r" b="b"/>
              <a:pathLst>
                <a:path w="21600" h="21598" fill="norm" stroke="1" extrusionOk="0">
                  <a:moveTo>
                    <a:pt x="0" y="0"/>
                  </a:moveTo>
                  <a:lnTo>
                    <a:pt x="149" y="0"/>
                  </a:lnTo>
                  <a:lnTo>
                    <a:pt x="183" y="1016"/>
                  </a:lnTo>
                  <a:cubicBezTo>
                    <a:pt x="204" y="1363"/>
                    <a:pt x="236" y="1708"/>
                    <a:pt x="280" y="2050"/>
                  </a:cubicBezTo>
                  <a:cubicBezTo>
                    <a:pt x="371" y="2732"/>
                    <a:pt x="503" y="3399"/>
                    <a:pt x="681" y="4038"/>
                  </a:cubicBezTo>
                  <a:cubicBezTo>
                    <a:pt x="723" y="4199"/>
                    <a:pt x="772" y="4356"/>
                    <a:pt x="819" y="4513"/>
                  </a:cubicBezTo>
                  <a:cubicBezTo>
                    <a:pt x="870" y="4669"/>
                    <a:pt x="918" y="4825"/>
                    <a:pt x="972" y="4978"/>
                  </a:cubicBezTo>
                  <a:cubicBezTo>
                    <a:pt x="1077" y="5285"/>
                    <a:pt x="1193" y="5584"/>
                    <a:pt x="1313" y="5878"/>
                  </a:cubicBezTo>
                  <a:cubicBezTo>
                    <a:pt x="1432" y="6174"/>
                    <a:pt x="1560" y="6461"/>
                    <a:pt x="1689" y="6748"/>
                  </a:cubicBezTo>
                  <a:cubicBezTo>
                    <a:pt x="1820" y="7033"/>
                    <a:pt x="1956" y="7314"/>
                    <a:pt x="2092" y="7594"/>
                  </a:cubicBezTo>
                  <a:cubicBezTo>
                    <a:pt x="2365" y="8154"/>
                    <a:pt x="2650" y="8704"/>
                    <a:pt x="2930" y="9266"/>
                  </a:cubicBezTo>
                  <a:cubicBezTo>
                    <a:pt x="3071" y="9546"/>
                    <a:pt x="3211" y="9828"/>
                    <a:pt x="3350" y="10113"/>
                  </a:cubicBezTo>
                  <a:cubicBezTo>
                    <a:pt x="3487" y="10396"/>
                    <a:pt x="3624" y="10697"/>
                    <a:pt x="3757" y="10972"/>
                  </a:cubicBezTo>
                  <a:cubicBezTo>
                    <a:pt x="3890" y="11253"/>
                    <a:pt x="4028" y="11526"/>
                    <a:pt x="4165" y="11801"/>
                  </a:cubicBezTo>
                  <a:cubicBezTo>
                    <a:pt x="4306" y="12071"/>
                    <a:pt x="4446" y="12341"/>
                    <a:pt x="4591" y="12602"/>
                  </a:cubicBezTo>
                  <a:cubicBezTo>
                    <a:pt x="4881" y="13126"/>
                    <a:pt x="5182" y="13632"/>
                    <a:pt x="5495" y="14111"/>
                  </a:cubicBezTo>
                  <a:cubicBezTo>
                    <a:pt x="6123" y="15069"/>
                    <a:pt x="6800" y="15924"/>
                    <a:pt x="7525" y="16632"/>
                  </a:cubicBezTo>
                  <a:cubicBezTo>
                    <a:pt x="7888" y="16984"/>
                    <a:pt x="8260" y="17307"/>
                    <a:pt x="8647" y="17580"/>
                  </a:cubicBezTo>
                  <a:cubicBezTo>
                    <a:pt x="9031" y="17860"/>
                    <a:pt x="9427" y="18096"/>
                    <a:pt x="9831" y="18296"/>
                  </a:cubicBezTo>
                  <a:cubicBezTo>
                    <a:pt x="10235" y="18496"/>
                    <a:pt x="10646" y="18659"/>
                    <a:pt x="11064" y="18790"/>
                  </a:cubicBezTo>
                  <a:cubicBezTo>
                    <a:pt x="11482" y="18919"/>
                    <a:pt x="11908" y="19008"/>
                    <a:pt x="12336" y="19067"/>
                  </a:cubicBezTo>
                  <a:cubicBezTo>
                    <a:pt x="12764" y="19127"/>
                    <a:pt x="13197" y="19153"/>
                    <a:pt x="13631" y="19154"/>
                  </a:cubicBezTo>
                  <a:cubicBezTo>
                    <a:pt x="13739" y="19154"/>
                    <a:pt x="13849" y="19157"/>
                    <a:pt x="13952" y="19150"/>
                  </a:cubicBezTo>
                  <a:lnTo>
                    <a:pt x="14110" y="19144"/>
                  </a:lnTo>
                  <a:lnTo>
                    <a:pt x="14267" y="19132"/>
                  </a:lnTo>
                  <a:cubicBezTo>
                    <a:pt x="14477" y="19117"/>
                    <a:pt x="14685" y="19085"/>
                    <a:pt x="14892" y="19047"/>
                  </a:cubicBezTo>
                  <a:cubicBezTo>
                    <a:pt x="15720" y="18890"/>
                    <a:pt x="16527" y="18546"/>
                    <a:pt x="17301" y="18040"/>
                  </a:cubicBezTo>
                  <a:cubicBezTo>
                    <a:pt x="17690" y="17790"/>
                    <a:pt x="18069" y="17492"/>
                    <a:pt x="18442" y="17167"/>
                  </a:cubicBezTo>
                  <a:cubicBezTo>
                    <a:pt x="18815" y="16843"/>
                    <a:pt x="19182" y="16484"/>
                    <a:pt x="19543" y="16104"/>
                  </a:cubicBezTo>
                  <a:cubicBezTo>
                    <a:pt x="19904" y="15723"/>
                    <a:pt x="20259" y="15318"/>
                    <a:pt x="20613" y="14901"/>
                  </a:cubicBezTo>
                  <a:cubicBezTo>
                    <a:pt x="20790" y="14692"/>
                    <a:pt x="20966" y="14478"/>
                    <a:pt x="21141" y="14264"/>
                  </a:cubicBezTo>
                  <a:lnTo>
                    <a:pt x="21600" y="13696"/>
                  </a:lnTo>
                  <a:lnTo>
                    <a:pt x="21600" y="16703"/>
                  </a:lnTo>
                  <a:lnTo>
                    <a:pt x="21559" y="16756"/>
                  </a:lnTo>
                  <a:cubicBezTo>
                    <a:pt x="21196" y="17210"/>
                    <a:pt x="20824" y="17656"/>
                    <a:pt x="20437" y="18081"/>
                  </a:cubicBezTo>
                  <a:cubicBezTo>
                    <a:pt x="20050" y="18506"/>
                    <a:pt x="19652" y="18918"/>
                    <a:pt x="19234" y="19293"/>
                  </a:cubicBezTo>
                  <a:cubicBezTo>
                    <a:pt x="18816" y="19668"/>
                    <a:pt x="18383" y="20016"/>
                    <a:pt x="17932" y="20316"/>
                  </a:cubicBezTo>
                  <a:cubicBezTo>
                    <a:pt x="17033" y="20923"/>
                    <a:pt x="16062" y="21329"/>
                    <a:pt x="15079" y="21499"/>
                  </a:cubicBezTo>
                  <a:cubicBezTo>
                    <a:pt x="14834" y="21539"/>
                    <a:pt x="14588" y="21572"/>
                    <a:pt x="14342" y="21585"/>
                  </a:cubicBezTo>
                  <a:lnTo>
                    <a:pt x="14157" y="21595"/>
                  </a:lnTo>
                  <a:lnTo>
                    <a:pt x="13973" y="21597"/>
                  </a:lnTo>
                  <a:cubicBezTo>
                    <a:pt x="13849" y="21600"/>
                    <a:pt x="13731" y="21594"/>
                    <a:pt x="13612" y="21590"/>
                  </a:cubicBezTo>
                  <a:cubicBezTo>
                    <a:pt x="13374" y="21585"/>
                    <a:pt x="13134" y="21563"/>
                    <a:pt x="12895" y="21544"/>
                  </a:cubicBezTo>
                  <a:cubicBezTo>
                    <a:pt x="12656" y="21513"/>
                    <a:pt x="12417" y="21485"/>
                    <a:pt x="12178" y="21438"/>
                  </a:cubicBezTo>
                  <a:cubicBezTo>
                    <a:pt x="11700" y="21349"/>
                    <a:pt x="11223" y="21228"/>
                    <a:pt x="10750" y="21059"/>
                  </a:cubicBezTo>
                  <a:cubicBezTo>
                    <a:pt x="10277" y="20890"/>
                    <a:pt x="9809" y="20672"/>
                    <a:pt x="9353" y="20406"/>
                  </a:cubicBezTo>
                  <a:cubicBezTo>
                    <a:pt x="8897" y="20139"/>
                    <a:pt x="8453" y="19821"/>
                    <a:pt x="8026" y="19459"/>
                  </a:cubicBezTo>
                  <a:cubicBezTo>
                    <a:pt x="7600" y="19093"/>
                    <a:pt x="7191" y="18683"/>
                    <a:pt x="6808" y="18227"/>
                  </a:cubicBezTo>
                  <a:cubicBezTo>
                    <a:pt x="6037" y="17321"/>
                    <a:pt x="5361" y="16259"/>
                    <a:pt x="4769" y="15123"/>
                  </a:cubicBezTo>
                  <a:cubicBezTo>
                    <a:pt x="4474" y="14552"/>
                    <a:pt x="4200" y="13963"/>
                    <a:pt x="3940" y="13363"/>
                  </a:cubicBezTo>
                  <a:cubicBezTo>
                    <a:pt x="3680" y="12763"/>
                    <a:pt x="3437" y="12150"/>
                    <a:pt x="3207" y="11528"/>
                  </a:cubicBezTo>
                  <a:cubicBezTo>
                    <a:pt x="3090" y="11213"/>
                    <a:pt x="2983" y="10919"/>
                    <a:pt x="2866" y="10617"/>
                  </a:cubicBezTo>
                  <a:cubicBezTo>
                    <a:pt x="2750" y="10318"/>
                    <a:pt x="2632" y="10019"/>
                    <a:pt x="2511" y="9722"/>
                  </a:cubicBezTo>
                  <a:lnTo>
                    <a:pt x="1770" y="7939"/>
                  </a:lnTo>
                  <a:cubicBezTo>
                    <a:pt x="1647" y="7639"/>
                    <a:pt x="1525" y="7338"/>
                    <a:pt x="1407" y="7032"/>
                  </a:cubicBezTo>
                  <a:cubicBezTo>
                    <a:pt x="1289" y="6727"/>
                    <a:pt x="1171" y="6421"/>
                    <a:pt x="1062" y="6105"/>
                  </a:cubicBezTo>
                  <a:cubicBezTo>
                    <a:pt x="843" y="5478"/>
                    <a:pt x="641" y="4832"/>
                    <a:pt x="481" y="4161"/>
                  </a:cubicBezTo>
                  <a:cubicBezTo>
                    <a:pt x="317" y="3493"/>
                    <a:pt x="196" y="2800"/>
                    <a:pt x="114" y="2097"/>
                  </a:cubicBezTo>
                  <a:cubicBezTo>
                    <a:pt x="75" y="1746"/>
                    <a:pt x="46" y="1392"/>
                    <a:pt x="27" y="103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84" name="Freeform: Shape 18"/>
            <p:cNvSpPr/>
            <p:nvPr/>
          </p:nvSpPr>
          <p:spPr>
            <a:xfrm flipH="1" rot="5400000">
              <a:off x="-794213" y="1039986"/>
              <a:ext cx="4781716" cy="2701743"/>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0" y="0"/>
                  </a:moveTo>
                  <a:lnTo>
                    <a:pt x="824" y="0"/>
                  </a:lnTo>
                  <a:lnTo>
                    <a:pt x="846" y="647"/>
                  </a:lnTo>
                  <a:cubicBezTo>
                    <a:pt x="869" y="984"/>
                    <a:pt x="903" y="1317"/>
                    <a:pt x="950" y="1644"/>
                  </a:cubicBezTo>
                  <a:cubicBezTo>
                    <a:pt x="1043" y="2300"/>
                    <a:pt x="1189" y="2926"/>
                    <a:pt x="1362" y="3530"/>
                  </a:cubicBezTo>
                  <a:cubicBezTo>
                    <a:pt x="1450" y="3831"/>
                    <a:pt x="1547" y="4126"/>
                    <a:pt x="1650" y="4418"/>
                  </a:cubicBezTo>
                  <a:cubicBezTo>
                    <a:pt x="1754" y="4708"/>
                    <a:pt x="1865" y="4994"/>
                    <a:pt x="1980" y="5277"/>
                  </a:cubicBezTo>
                  <a:cubicBezTo>
                    <a:pt x="2214" y="5841"/>
                    <a:pt x="2474" y="6388"/>
                    <a:pt x="2743" y="6938"/>
                  </a:cubicBezTo>
                  <a:cubicBezTo>
                    <a:pt x="3012" y="7488"/>
                    <a:pt x="3293" y="8039"/>
                    <a:pt x="3569" y="8611"/>
                  </a:cubicBezTo>
                  <a:cubicBezTo>
                    <a:pt x="3707" y="8896"/>
                    <a:pt x="3844" y="9188"/>
                    <a:pt x="3980" y="9485"/>
                  </a:cubicBezTo>
                  <a:lnTo>
                    <a:pt x="4177" y="9913"/>
                  </a:lnTo>
                  <a:cubicBezTo>
                    <a:pt x="4242" y="10050"/>
                    <a:pt x="4303" y="10190"/>
                    <a:pt x="4370" y="10324"/>
                  </a:cubicBezTo>
                  <a:cubicBezTo>
                    <a:pt x="4891" y="11410"/>
                    <a:pt x="5456" y="12409"/>
                    <a:pt x="6031" y="13357"/>
                  </a:cubicBezTo>
                  <a:cubicBezTo>
                    <a:pt x="6319" y="13828"/>
                    <a:pt x="6613" y="14284"/>
                    <a:pt x="6914" y="14721"/>
                  </a:cubicBezTo>
                  <a:cubicBezTo>
                    <a:pt x="7214" y="15158"/>
                    <a:pt x="7521" y="15581"/>
                    <a:pt x="7838" y="15979"/>
                  </a:cubicBezTo>
                  <a:cubicBezTo>
                    <a:pt x="8471" y="16776"/>
                    <a:pt x="9154" y="17489"/>
                    <a:pt x="9904" y="17969"/>
                  </a:cubicBezTo>
                  <a:cubicBezTo>
                    <a:pt x="10278" y="18209"/>
                    <a:pt x="10665" y="18393"/>
                    <a:pt x="11059" y="18531"/>
                  </a:cubicBezTo>
                  <a:cubicBezTo>
                    <a:pt x="11158" y="18564"/>
                    <a:pt x="11256" y="18602"/>
                    <a:pt x="11356" y="18630"/>
                  </a:cubicBezTo>
                  <a:lnTo>
                    <a:pt x="11654" y="18713"/>
                  </a:lnTo>
                  <a:cubicBezTo>
                    <a:pt x="11855" y="18758"/>
                    <a:pt x="12055" y="18805"/>
                    <a:pt x="12257" y="18832"/>
                  </a:cubicBezTo>
                  <a:cubicBezTo>
                    <a:pt x="12358" y="18848"/>
                    <a:pt x="12459" y="18863"/>
                    <a:pt x="12560" y="18871"/>
                  </a:cubicBezTo>
                  <a:cubicBezTo>
                    <a:pt x="12662" y="18879"/>
                    <a:pt x="12763" y="18893"/>
                    <a:pt x="12865" y="18898"/>
                  </a:cubicBezTo>
                  <a:lnTo>
                    <a:pt x="13170" y="18910"/>
                  </a:lnTo>
                  <a:cubicBezTo>
                    <a:pt x="13271" y="18914"/>
                    <a:pt x="13374" y="18908"/>
                    <a:pt x="13476" y="18907"/>
                  </a:cubicBezTo>
                  <a:lnTo>
                    <a:pt x="13629" y="18905"/>
                  </a:lnTo>
                  <a:cubicBezTo>
                    <a:pt x="13678" y="18902"/>
                    <a:pt x="13727" y="18897"/>
                    <a:pt x="13776" y="18894"/>
                  </a:cubicBezTo>
                  <a:cubicBezTo>
                    <a:pt x="13825" y="18889"/>
                    <a:pt x="13875" y="18887"/>
                    <a:pt x="13923" y="18881"/>
                  </a:cubicBezTo>
                  <a:lnTo>
                    <a:pt x="14070" y="18861"/>
                  </a:lnTo>
                  <a:cubicBezTo>
                    <a:pt x="14265" y="18835"/>
                    <a:pt x="14459" y="18791"/>
                    <a:pt x="14651" y="18741"/>
                  </a:cubicBezTo>
                  <a:cubicBezTo>
                    <a:pt x="15421" y="18528"/>
                    <a:pt x="16161" y="18111"/>
                    <a:pt x="16865" y="17526"/>
                  </a:cubicBezTo>
                  <a:cubicBezTo>
                    <a:pt x="17573" y="16948"/>
                    <a:pt x="18246" y="16207"/>
                    <a:pt x="18911" y="15396"/>
                  </a:cubicBezTo>
                  <a:cubicBezTo>
                    <a:pt x="19077" y="15194"/>
                    <a:pt x="19242" y="14982"/>
                    <a:pt x="19407" y="14770"/>
                  </a:cubicBezTo>
                  <a:cubicBezTo>
                    <a:pt x="19573" y="14558"/>
                    <a:pt x="19738" y="14342"/>
                    <a:pt x="19903" y="14123"/>
                  </a:cubicBezTo>
                  <a:lnTo>
                    <a:pt x="20907" y="12780"/>
                  </a:lnTo>
                  <a:lnTo>
                    <a:pt x="21600" y="11891"/>
                  </a:lnTo>
                  <a:lnTo>
                    <a:pt x="21600" y="16358"/>
                  </a:lnTo>
                  <a:lnTo>
                    <a:pt x="21163" y="16899"/>
                  </a:lnTo>
                  <a:cubicBezTo>
                    <a:pt x="20985" y="17116"/>
                    <a:pt x="20804" y="17333"/>
                    <a:pt x="20620" y="17547"/>
                  </a:cubicBezTo>
                  <a:cubicBezTo>
                    <a:pt x="20436" y="17759"/>
                    <a:pt x="20250" y="17970"/>
                    <a:pt x="20060" y="18176"/>
                  </a:cubicBezTo>
                  <a:cubicBezTo>
                    <a:pt x="19681" y="18590"/>
                    <a:pt x="19291" y="18991"/>
                    <a:pt x="18884" y="19358"/>
                  </a:cubicBezTo>
                  <a:cubicBezTo>
                    <a:pt x="18477" y="19726"/>
                    <a:pt x="18057" y="20068"/>
                    <a:pt x="17619" y="20362"/>
                  </a:cubicBezTo>
                  <a:cubicBezTo>
                    <a:pt x="16747" y="20958"/>
                    <a:pt x="15811" y="21360"/>
                    <a:pt x="14866" y="21518"/>
                  </a:cubicBezTo>
                  <a:cubicBezTo>
                    <a:pt x="14630" y="21556"/>
                    <a:pt x="14393" y="21584"/>
                    <a:pt x="14157" y="21592"/>
                  </a:cubicBezTo>
                  <a:lnTo>
                    <a:pt x="13980" y="21599"/>
                  </a:lnTo>
                  <a:cubicBezTo>
                    <a:pt x="13921" y="21600"/>
                    <a:pt x="13862" y="21597"/>
                    <a:pt x="13803" y="21597"/>
                  </a:cubicBezTo>
                  <a:lnTo>
                    <a:pt x="13627" y="21594"/>
                  </a:lnTo>
                  <a:lnTo>
                    <a:pt x="13456" y="21583"/>
                  </a:lnTo>
                  <a:cubicBezTo>
                    <a:pt x="13000" y="21559"/>
                    <a:pt x="12543" y="21498"/>
                    <a:pt x="12089" y="21401"/>
                  </a:cubicBezTo>
                  <a:cubicBezTo>
                    <a:pt x="11633" y="21309"/>
                    <a:pt x="11179" y="21176"/>
                    <a:pt x="10730" y="21000"/>
                  </a:cubicBezTo>
                  <a:cubicBezTo>
                    <a:pt x="10281" y="20822"/>
                    <a:pt x="9836" y="20611"/>
                    <a:pt x="9395" y="20371"/>
                  </a:cubicBezTo>
                  <a:cubicBezTo>
                    <a:pt x="8515" y="19887"/>
                    <a:pt x="7645" y="19285"/>
                    <a:pt x="6840" y="18482"/>
                  </a:cubicBezTo>
                  <a:cubicBezTo>
                    <a:pt x="6034" y="17680"/>
                    <a:pt x="5315" y="16664"/>
                    <a:pt x="4687" y="15539"/>
                  </a:cubicBezTo>
                  <a:cubicBezTo>
                    <a:pt x="4371" y="14978"/>
                    <a:pt x="4084" y="14380"/>
                    <a:pt x="3814" y="13769"/>
                  </a:cubicBezTo>
                  <a:cubicBezTo>
                    <a:pt x="3545" y="13154"/>
                    <a:pt x="3290" y="12531"/>
                    <a:pt x="3051" y="11894"/>
                  </a:cubicBezTo>
                  <a:cubicBezTo>
                    <a:pt x="2990" y="11736"/>
                    <a:pt x="2932" y="11576"/>
                    <a:pt x="2873" y="11416"/>
                  </a:cubicBezTo>
                  <a:lnTo>
                    <a:pt x="2703" y="10953"/>
                  </a:lnTo>
                  <a:cubicBezTo>
                    <a:pt x="2594" y="10654"/>
                    <a:pt x="2481" y="10357"/>
                    <a:pt x="2367" y="10055"/>
                  </a:cubicBezTo>
                  <a:lnTo>
                    <a:pt x="1671" y="8221"/>
                  </a:lnTo>
                  <a:cubicBezTo>
                    <a:pt x="1438" y="7596"/>
                    <a:pt x="1208" y="6952"/>
                    <a:pt x="992" y="6281"/>
                  </a:cubicBezTo>
                  <a:cubicBezTo>
                    <a:pt x="885" y="5946"/>
                    <a:pt x="781" y="5604"/>
                    <a:pt x="686" y="5253"/>
                  </a:cubicBezTo>
                  <a:cubicBezTo>
                    <a:pt x="592" y="4902"/>
                    <a:pt x="504" y="4544"/>
                    <a:pt x="426" y="4178"/>
                  </a:cubicBezTo>
                  <a:cubicBezTo>
                    <a:pt x="350" y="3811"/>
                    <a:pt x="282" y="3439"/>
                    <a:pt x="227" y="3062"/>
                  </a:cubicBezTo>
                  <a:cubicBezTo>
                    <a:pt x="201" y="2873"/>
                    <a:pt x="174" y="2683"/>
                    <a:pt x="152" y="2493"/>
                  </a:cubicBezTo>
                  <a:lnTo>
                    <a:pt x="120" y="2207"/>
                  </a:lnTo>
                  <a:lnTo>
                    <a:pt x="93" y="1921"/>
                  </a:lnTo>
                  <a:cubicBezTo>
                    <a:pt x="57" y="1539"/>
                    <a:pt x="32" y="1156"/>
                    <a:pt x="16" y="774"/>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85" name="Freeform: Shape 19"/>
            <p:cNvSpPr/>
            <p:nvPr/>
          </p:nvSpPr>
          <p:spPr>
            <a:xfrm flipH="1" rot="5400000">
              <a:off x="-768050" y="1061846"/>
              <a:ext cx="4777413" cy="26537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515" y="0"/>
                  </a:lnTo>
                  <a:lnTo>
                    <a:pt x="2535" y="630"/>
                  </a:lnTo>
                  <a:cubicBezTo>
                    <a:pt x="2664" y="2657"/>
                    <a:pt x="3248" y="4106"/>
                    <a:pt x="4320" y="6604"/>
                  </a:cubicBezTo>
                  <a:cubicBezTo>
                    <a:pt x="4615" y="7293"/>
                    <a:pt x="4921" y="8006"/>
                    <a:pt x="5233" y="8789"/>
                  </a:cubicBezTo>
                  <a:cubicBezTo>
                    <a:pt x="7621" y="14775"/>
                    <a:pt x="10185" y="17329"/>
                    <a:pt x="13804" y="17329"/>
                  </a:cubicBezTo>
                  <a:cubicBezTo>
                    <a:pt x="16180" y="17329"/>
                    <a:pt x="17923" y="15248"/>
                    <a:pt x="20311" y="12075"/>
                  </a:cubicBezTo>
                  <a:cubicBezTo>
                    <a:pt x="20577" y="11721"/>
                    <a:pt x="20844" y="11370"/>
                    <a:pt x="21102" y="11032"/>
                  </a:cubicBezTo>
                  <a:lnTo>
                    <a:pt x="21600" y="10374"/>
                  </a:lnTo>
                  <a:lnTo>
                    <a:pt x="21600" y="15778"/>
                  </a:lnTo>
                  <a:lnTo>
                    <a:pt x="20953" y="16627"/>
                  </a:lnTo>
                  <a:cubicBezTo>
                    <a:pt x="18844" y="19343"/>
                    <a:pt x="16699" y="21600"/>
                    <a:pt x="13804" y="21600"/>
                  </a:cubicBezTo>
                  <a:cubicBezTo>
                    <a:pt x="8896" y="21600"/>
                    <a:pt x="5709" y="17592"/>
                    <a:pt x="3154" y="11187"/>
                  </a:cubicBezTo>
                  <a:cubicBezTo>
                    <a:pt x="1716" y="7584"/>
                    <a:pt x="197" y="5042"/>
                    <a:pt x="13" y="629"/>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86" name="Freeform: Shape 20"/>
            <p:cNvSpPr/>
            <p:nvPr/>
          </p:nvSpPr>
          <p:spPr>
            <a:xfrm flipH="1" rot="5400000">
              <a:off x="-768050" y="1061846"/>
              <a:ext cx="4777413" cy="26537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017" y="0"/>
                  </a:lnTo>
                  <a:lnTo>
                    <a:pt x="3034" y="537"/>
                  </a:lnTo>
                  <a:cubicBezTo>
                    <a:pt x="3151" y="2356"/>
                    <a:pt x="3684" y="3673"/>
                    <a:pt x="4725" y="6101"/>
                  </a:cubicBezTo>
                  <a:cubicBezTo>
                    <a:pt x="5023" y="6796"/>
                    <a:pt x="5331" y="7514"/>
                    <a:pt x="5649" y="8310"/>
                  </a:cubicBezTo>
                  <a:cubicBezTo>
                    <a:pt x="6772" y="11124"/>
                    <a:pt x="7924" y="13125"/>
                    <a:pt x="9172" y="14426"/>
                  </a:cubicBezTo>
                  <a:cubicBezTo>
                    <a:pt x="10495" y="15805"/>
                    <a:pt x="12010" y="16474"/>
                    <a:pt x="13804" y="16474"/>
                  </a:cubicBezTo>
                  <a:cubicBezTo>
                    <a:pt x="14822" y="16474"/>
                    <a:pt x="15768" y="16060"/>
                    <a:pt x="16783" y="15170"/>
                  </a:cubicBezTo>
                  <a:cubicBezTo>
                    <a:pt x="17825" y="14256"/>
                    <a:pt x="18857" y="12923"/>
                    <a:pt x="20001" y="11403"/>
                  </a:cubicBezTo>
                  <a:cubicBezTo>
                    <a:pt x="20269" y="11046"/>
                    <a:pt x="20536" y="10695"/>
                    <a:pt x="20795" y="10356"/>
                  </a:cubicBezTo>
                  <a:lnTo>
                    <a:pt x="21600" y="9291"/>
                  </a:lnTo>
                  <a:lnTo>
                    <a:pt x="21600" y="15778"/>
                  </a:lnTo>
                  <a:lnTo>
                    <a:pt x="20953" y="16627"/>
                  </a:lnTo>
                  <a:cubicBezTo>
                    <a:pt x="18844" y="19343"/>
                    <a:pt x="16699" y="21600"/>
                    <a:pt x="13804" y="21600"/>
                  </a:cubicBezTo>
                  <a:cubicBezTo>
                    <a:pt x="8896" y="21600"/>
                    <a:pt x="5709" y="17592"/>
                    <a:pt x="3154" y="11187"/>
                  </a:cubicBezTo>
                  <a:cubicBezTo>
                    <a:pt x="1716" y="7584"/>
                    <a:pt x="197" y="5042"/>
                    <a:pt x="13" y="629"/>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Content Placeholder 3" descr="Content Placeholder 3"/>
          <p:cNvPicPr>
            <a:picLocks noChangeAspect="1"/>
          </p:cNvPicPr>
          <p:nvPr/>
        </p:nvPicPr>
        <p:blipFill>
          <a:blip r:embed="rId2">
            <a:extLst/>
          </a:blip>
          <a:stretch>
            <a:fillRect/>
          </a:stretch>
        </p:blipFill>
        <p:spPr>
          <a:xfrm>
            <a:off x="0" y="-11290"/>
            <a:ext cx="6635933" cy="6858001"/>
          </a:xfrm>
          <a:prstGeom prst="rect">
            <a:avLst/>
          </a:prstGeom>
          <a:ln w="12700">
            <a:miter lim="400000"/>
          </a:ln>
        </p:spPr>
      </p:pic>
      <p:grpSp>
        <p:nvGrpSpPr>
          <p:cNvPr id="200" name="Rectangle 1"/>
          <p:cNvGrpSpPr/>
          <p:nvPr/>
        </p:nvGrpSpPr>
        <p:grpSpPr>
          <a:xfrm>
            <a:off x="6635932" y="843151"/>
            <a:ext cx="5556068" cy="4595208"/>
            <a:chOff x="0" y="0"/>
            <a:chExt cx="5556067" cy="4595207"/>
          </a:xfrm>
        </p:grpSpPr>
        <p:sp>
          <p:nvSpPr>
            <p:cNvPr id="190" name="Line"/>
            <p:cNvSpPr/>
            <p:nvPr/>
          </p:nvSpPr>
          <p:spPr>
            <a:xfrm>
              <a:off x="0" y="0"/>
              <a:ext cx="5556068" cy="0"/>
            </a:xfrm>
            <a:prstGeom prst="line">
              <a:avLst/>
            </a:prstGeom>
            <a:solidFill>
              <a:schemeClr val="accent1"/>
            </a:solidFill>
            <a:ln w="12700" cap="flat">
              <a:solidFill>
                <a:schemeClr val="accent1"/>
              </a:solidFill>
              <a:prstDash val="solid"/>
              <a:miter lim="800000"/>
            </a:ln>
            <a:effectLst/>
          </p:spPr>
          <p:txBody>
            <a:bodyPr wrap="square" lIns="45719" tIns="45719" rIns="45719" bIns="45719" numCol="1" anchor="t">
              <a:noAutofit/>
            </a:bodyPr>
            <a:lstStyle/>
            <a:p>
              <a:pPr/>
            </a:p>
          </p:txBody>
        </p:sp>
        <p:sp>
          <p:nvSpPr>
            <p:cNvPr id="191" name="Latitude &amp; Temperature: Latitude has a strong negative correlation with current average temperature (-0.83), meaning temperatures decrease as latitude increases."/>
            <p:cNvSpPr txBox="1"/>
            <p:nvPr/>
          </p:nvSpPr>
          <p:spPr>
            <a:xfrm>
              <a:off x="0" y="0"/>
              <a:ext cx="5556068" cy="7550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spAutoFit/>
            </a:bodyPr>
            <a:lstStyle/>
            <a:p>
              <a:pPr defTabSz="711200">
                <a:lnSpc>
                  <a:spcPct val="90000"/>
                </a:lnSpc>
                <a:spcBef>
                  <a:spcPts val="600"/>
                </a:spcBef>
                <a:defRPr b="1" sz="1600">
                  <a:latin typeface="Times New Roman"/>
                  <a:ea typeface="Times New Roman"/>
                  <a:cs typeface="Times New Roman"/>
                  <a:sym typeface="Times New Roman"/>
                </a:defRPr>
              </a:pPr>
              <a:r>
                <a:t>Latitude &amp; Temperature:</a:t>
              </a:r>
              <a:r>
                <a:rPr b="0"/>
                <a:t> Latitude has a strong negative correlation with current average temperature (-0.83), meaning temperatures decrease as latitude increases. </a:t>
              </a:r>
            </a:p>
          </p:txBody>
        </p:sp>
        <p:sp>
          <p:nvSpPr>
            <p:cNvPr id="192" name="Line"/>
            <p:cNvSpPr/>
            <p:nvPr/>
          </p:nvSpPr>
          <p:spPr>
            <a:xfrm>
              <a:off x="0" y="960028"/>
              <a:ext cx="5556068" cy="1"/>
            </a:xfrm>
            <a:prstGeom prst="line">
              <a:avLst/>
            </a:prstGeom>
            <a:solidFill>
              <a:schemeClr val="accent1"/>
            </a:solidFill>
            <a:ln w="12700" cap="flat">
              <a:solidFill>
                <a:schemeClr val="accent1"/>
              </a:solidFill>
              <a:prstDash val="solid"/>
              <a:miter lim="800000"/>
            </a:ln>
            <a:effectLst/>
          </p:spPr>
          <p:txBody>
            <a:bodyPr wrap="square" lIns="45719" tIns="45719" rIns="45719" bIns="45719" numCol="1" anchor="t">
              <a:noAutofit/>
            </a:bodyPr>
            <a:lstStyle/>
            <a:p>
              <a:pPr/>
            </a:p>
          </p:txBody>
        </p:sp>
        <p:sp>
          <p:nvSpPr>
            <p:cNvPr id="193" name="Precipitation &amp; Temperature: Current annual precipitation negatively correlates with temperature (-0.48), indicating regions with higher temperatures tend to have lower precipitation."/>
            <p:cNvSpPr txBox="1"/>
            <p:nvPr/>
          </p:nvSpPr>
          <p:spPr>
            <a:xfrm>
              <a:off x="0" y="960028"/>
              <a:ext cx="5556068" cy="7550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spAutoFit/>
            </a:bodyPr>
            <a:lstStyle/>
            <a:p>
              <a:pPr defTabSz="711200">
                <a:lnSpc>
                  <a:spcPct val="90000"/>
                </a:lnSpc>
                <a:spcBef>
                  <a:spcPts val="600"/>
                </a:spcBef>
                <a:defRPr b="1" sz="1600">
                  <a:latin typeface="Times New Roman"/>
                  <a:ea typeface="Times New Roman"/>
                  <a:cs typeface="Times New Roman"/>
                  <a:sym typeface="Times New Roman"/>
                </a:defRPr>
              </a:pPr>
              <a:r>
                <a:t>Precipitation &amp; Temperature:</a:t>
              </a:r>
              <a:r>
                <a:rPr b="0"/>
                <a:t> Current annual precipitation negatively correlates with temperature (-0.48), indicating regions with higher temperatures tend to have lower precipitation. </a:t>
              </a:r>
            </a:p>
          </p:txBody>
        </p:sp>
        <p:sp>
          <p:nvSpPr>
            <p:cNvPr id="194" name="Line"/>
            <p:cNvSpPr/>
            <p:nvPr/>
          </p:nvSpPr>
          <p:spPr>
            <a:xfrm>
              <a:off x="0" y="1920056"/>
              <a:ext cx="5556068" cy="1"/>
            </a:xfrm>
            <a:prstGeom prst="line">
              <a:avLst/>
            </a:prstGeom>
            <a:solidFill>
              <a:schemeClr val="accent1"/>
            </a:solidFill>
            <a:ln w="12700" cap="flat">
              <a:solidFill>
                <a:schemeClr val="accent1"/>
              </a:solidFill>
              <a:prstDash val="solid"/>
              <a:miter lim="800000"/>
            </a:ln>
            <a:effectLst/>
          </p:spPr>
          <p:txBody>
            <a:bodyPr wrap="square" lIns="45719" tIns="45719" rIns="45719" bIns="45719" numCol="1" anchor="t">
              <a:noAutofit/>
            </a:bodyPr>
            <a:lstStyle/>
            <a:p>
              <a:pPr/>
            </a:p>
          </p:txBody>
        </p:sp>
        <p:sp>
          <p:nvSpPr>
            <p:cNvPr id="195" name="Global &amp; Local Temperature Change: Global delta T from the pre-industrial period has a strong positive correlation (0.93) with local delta T from 2005, confirming global warming trends."/>
            <p:cNvSpPr txBox="1"/>
            <p:nvPr/>
          </p:nvSpPr>
          <p:spPr>
            <a:xfrm>
              <a:off x="0" y="1920056"/>
              <a:ext cx="5556068" cy="7550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spAutoFit/>
            </a:bodyPr>
            <a:lstStyle/>
            <a:p>
              <a:pPr defTabSz="711200">
                <a:lnSpc>
                  <a:spcPct val="90000"/>
                </a:lnSpc>
                <a:spcBef>
                  <a:spcPts val="600"/>
                </a:spcBef>
                <a:defRPr b="1" sz="1600">
                  <a:latin typeface="Times New Roman"/>
                  <a:ea typeface="Times New Roman"/>
                  <a:cs typeface="Times New Roman"/>
                  <a:sym typeface="Times New Roman"/>
                </a:defRPr>
              </a:pPr>
              <a:r>
                <a:t>Global &amp; Local Temperature Change:</a:t>
              </a:r>
              <a:r>
                <a:rPr b="0"/>
                <a:t> Global delta T from the pre-industrial period has a strong positive correlation (0.93) with local delta T from 2005, confirming global warming trends. </a:t>
              </a:r>
            </a:p>
          </p:txBody>
        </p:sp>
        <p:sp>
          <p:nvSpPr>
            <p:cNvPr id="196" name="Line"/>
            <p:cNvSpPr/>
            <p:nvPr/>
          </p:nvSpPr>
          <p:spPr>
            <a:xfrm>
              <a:off x="0" y="2880085"/>
              <a:ext cx="5556068" cy="1"/>
            </a:xfrm>
            <a:prstGeom prst="line">
              <a:avLst/>
            </a:prstGeom>
            <a:solidFill>
              <a:schemeClr val="accent1"/>
            </a:solidFill>
            <a:ln w="12700" cap="flat">
              <a:solidFill>
                <a:schemeClr val="accent1"/>
              </a:solidFill>
              <a:prstDash val="solid"/>
              <a:miter lim="800000"/>
            </a:ln>
            <a:effectLst/>
          </p:spPr>
          <p:txBody>
            <a:bodyPr wrap="square" lIns="45719" tIns="45719" rIns="45719" bIns="45719" numCol="1" anchor="t">
              <a:noAutofit/>
            </a:bodyPr>
            <a:lstStyle/>
            <a:p>
              <a:pPr/>
            </a:p>
          </p:txBody>
        </p:sp>
        <p:sp>
          <p:nvSpPr>
            <p:cNvPr id="197" name="Climate Impacts: Climate impact metrics are positively correlated with temperature changes, suggesting higher temperatures lead to increased agricultural stress."/>
            <p:cNvSpPr txBox="1"/>
            <p:nvPr/>
          </p:nvSpPr>
          <p:spPr>
            <a:xfrm>
              <a:off x="0" y="2880085"/>
              <a:ext cx="5556068" cy="7550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spAutoFit/>
            </a:bodyPr>
            <a:lstStyle/>
            <a:p>
              <a:pPr defTabSz="711200">
                <a:lnSpc>
                  <a:spcPct val="90000"/>
                </a:lnSpc>
                <a:spcBef>
                  <a:spcPts val="600"/>
                </a:spcBef>
                <a:defRPr b="1" sz="1600">
                  <a:latin typeface="Times New Roman"/>
                  <a:ea typeface="Times New Roman"/>
                  <a:cs typeface="Times New Roman"/>
                  <a:sym typeface="Times New Roman"/>
                </a:defRPr>
              </a:pPr>
              <a:r>
                <a:t>Climate Impacts:</a:t>
              </a:r>
              <a:r>
                <a:rPr b="0"/>
                <a:t> Climate impact metrics are positively correlated with temperature changes, suggesting higher temperatures lead to increased agricultural stress. </a:t>
              </a:r>
            </a:p>
          </p:txBody>
        </p:sp>
        <p:sp>
          <p:nvSpPr>
            <p:cNvPr id="198" name="Line"/>
            <p:cNvSpPr/>
            <p:nvPr/>
          </p:nvSpPr>
          <p:spPr>
            <a:xfrm>
              <a:off x="0" y="3840112"/>
              <a:ext cx="5556068" cy="1"/>
            </a:xfrm>
            <a:prstGeom prst="line">
              <a:avLst/>
            </a:prstGeom>
            <a:solidFill>
              <a:schemeClr val="accent1"/>
            </a:solidFill>
            <a:ln w="12700" cap="flat">
              <a:solidFill>
                <a:schemeClr val="accent1"/>
              </a:solidFill>
              <a:prstDash val="solid"/>
              <a:miter lim="800000"/>
            </a:ln>
            <a:effectLst/>
          </p:spPr>
          <p:txBody>
            <a:bodyPr wrap="square" lIns="45719" tIns="45719" rIns="45719" bIns="45719" numCol="1" anchor="t">
              <a:noAutofit/>
            </a:bodyPr>
            <a:lstStyle/>
            <a:p>
              <a:pPr/>
            </a:p>
          </p:txBody>
        </p:sp>
        <p:sp>
          <p:nvSpPr>
            <p:cNvPr id="199" name="CO2 Levels: CO2 ppm shows a strong correlation with climate impacts, highlighting the role of greenhouse gases in climate change."/>
            <p:cNvSpPr txBox="1"/>
            <p:nvPr/>
          </p:nvSpPr>
          <p:spPr>
            <a:xfrm>
              <a:off x="0" y="3840112"/>
              <a:ext cx="5556068" cy="755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spAutoFit/>
            </a:bodyPr>
            <a:lstStyle/>
            <a:p>
              <a:pPr defTabSz="711200">
                <a:lnSpc>
                  <a:spcPct val="90000"/>
                </a:lnSpc>
                <a:spcBef>
                  <a:spcPts val="600"/>
                </a:spcBef>
                <a:defRPr b="1" sz="1600">
                  <a:latin typeface="Times New Roman"/>
                  <a:ea typeface="Times New Roman"/>
                  <a:cs typeface="Times New Roman"/>
                  <a:sym typeface="Times New Roman"/>
                </a:defRPr>
              </a:pPr>
              <a:r>
                <a:t>CO2 Levels:</a:t>
              </a:r>
              <a:r>
                <a:rPr b="0"/>
                <a:t> CO2 ppm shows a strong correlation with climate impacts, highlighting the role of greenhouse gases in climate change. </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02" name="Rectangle 25"/>
          <p:cNvSpPr/>
          <p:nvPr/>
        </p:nvSpPr>
        <p:spPr>
          <a:xfrm>
            <a:off x="-1" y="0"/>
            <a:ext cx="12191697"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03" name="Picture 8" descr="Picture 8"/>
          <p:cNvPicPr>
            <a:picLocks noChangeAspect="1"/>
          </p:cNvPicPr>
          <p:nvPr/>
        </p:nvPicPr>
        <p:blipFill>
          <a:blip r:embed="rId2">
            <a:extLst/>
          </a:blip>
          <a:stretch>
            <a:fillRect/>
          </a:stretch>
        </p:blipFill>
        <p:spPr>
          <a:xfrm>
            <a:off x="-45484" y="0"/>
            <a:ext cx="6071561" cy="3368831"/>
          </a:xfrm>
          <a:prstGeom prst="rect">
            <a:avLst/>
          </a:prstGeom>
          <a:ln w="12700">
            <a:miter lim="400000"/>
          </a:ln>
        </p:spPr>
      </p:pic>
      <p:grpSp>
        <p:nvGrpSpPr>
          <p:cNvPr id="208" name="Group 26"/>
          <p:cNvGrpSpPr/>
          <p:nvPr/>
        </p:nvGrpSpPr>
        <p:grpSpPr>
          <a:xfrm>
            <a:off x="9676747" y="-4156"/>
            <a:ext cx="2514949" cy="2174334"/>
            <a:chOff x="0" y="0"/>
            <a:chExt cx="2514948" cy="2174333"/>
          </a:xfrm>
        </p:grpSpPr>
        <p:sp>
          <p:nvSpPr>
            <p:cNvPr id="204" name="Freeform: Shape 16"/>
            <p:cNvSpPr/>
            <p:nvPr/>
          </p:nvSpPr>
          <p:spPr>
            <a:xfrm flipH="1">
              <a:off x="0" y="4155"/>
              <a:ext cx="2514949" cy="2170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0" y="0"/>
                  </a:moveTo>
                  <a:lnTo>
                    <a:pt x="21600" y="0"/>
                  </a:lnTo>
                  <a:lnTo>
                    <a:pt x="21577" y="123"/>
                  </a:lnTo>
                  <a:cubicBezTo>
                    <a:pt x="21315" y="1325"/>
                    <a:pt x="20978" y="2511"/>
                    <a:pt x="20569" y="3669"/>
                  </a:cubicBezTo>
                  <a:cubicBezTo>
                    <a:pt x="20296" y="4441"/>
                    <a:pt x="20000" y="5206"/>
                    <a:pt x="19666" y="5953"/>
                  </a:cubicBezTo>
                  <a:cubicBezTo>
                    <a:pt x="19337" y="6702"/>
                    <a:pt x="18974" y="7436"/>
                    <a:pt x="18584" y="8152"/>
                  </a:cubicBezTo>
                  <a:cubicBezTo>
                    <a:pt x="17801" y="9585"/>
                    <a:pt x="16908" y="10954"/>
                    <a:pt x="15908" y="12232"/>
                  </a:cubicBezTo>
                  <a:cubicBezTo>
                    <a:pt x="15406" y="12868"/>
                    <a:pt x="14882" y="13486"/>
                    <a:pt x="14328" y="14072"/>
                  </a:cubicBezTo>
                  <a:cubicBezTo>
                    <a:pt x="14190" y="14220"/>
                    <a:pt x="14052" y="14366"/>
                    <a:pt x="13909" y="14509"/>
                  </a:cubicBezTo>
                  <a:cubicBezTo>
                    <a:pt x="13768" y="14652"/>
                    <a:pt x="13629" y="14799"/>
                    <a:pt x="13483" y="14937"/>
                  </a:cubicBezTo>
                  <a:cubicBezTo>
                    <a:pt x="13195" y="15217"/>
                    <a:pt x="12899" y="15489"/>
                    <a:pt x="12601" y="15758"/>
                  </a:cubicBezTo>
                  <a:cubicBezTo>
                    <a:pt x="11403" y="16828"/>
                    <a:pt x="10110" y="17775"/>
                    <a:pt x="8747" y="18588"/>
                  </a:cubicBezTo>
                  <a:cubicBezTo>
                    <a:pt x="6703" y="19808"/>
                    <a:pt x="4488" y="20711"/>
                    <a:pt x="2197" y="21230"/>
                  </a:cubicBezTo>
                  <a:lnTo>
                    <a:pt x="0" y="21600"/>
                  </a:lnTo>
                  <a:lnTo>
                    <a:pt x="0" y="19310"/>
                  </a:lnTo>
                  <a:lnTo>
                    <a:pt x="1732" y="18939"/>
                  </a:lnTo>
                  <a:cubicBezTo>
                    <a:pt x="2424" y="18754"/>
                    <a:pt x="3110" y="18543"/>
                    <a:pt x="3787" y="18298"/>
                  </a:cubicBezTo>
                  <a:cubicBezTo>
                    <a:pt x="4465" y="18055"/>
                    <a:pt x="5134" y="17782"/>
                    <a:pt x="5794" y="17481"/>
                  </a:cubicBezTo>
                  <a:cubicBezTo>
                    <a:pt x="6452" y="17179"/>
                    <a:pt x="7102" y="16849"/>
                    <a:pt x="7740" y="16494"/>
                  </a:cubicBezTo>
                  <a:cubicBezTo>
                    <a:pt x="9017" y="15783"/>
                    <a:pt x="10251" y="14973"/>
                    <a:pt x="11431" y="14068"/>
                  </a:cubicBezTo>
                  <a:cubicBezTo>
                    <a:pt x="11725" y="13840"/>
                    <a:pt x="12018" y="13610"/>
                    <a:pt x="12304" y="13369"/>
                  </a:cubicBezTo>
                  <a:cubicBezTo>
                    <a:pt x="12449" y="13251"/>
                    <a:pt x="12590" y="13129"/>
                    <a:pt x="12733" y="13008"/>
                  </a:cubicBezTo>
                  <a:cubicBezTo>
                    <a:pt x="12876" y="12888"/>
                    <a:pt x="13017" y="12764"/>
                    <a:pt x="13156" y="12638"/>
                  </a:cubicBezTo>
                  <a:cubicBezTo>
                    <a:pt x="13716" y="12136"/>
                    <a:pt x="14263" y="11616"/>
                    <a:pt x="14790" y="11069"/>
                  </a:cubicBezTo>
                  <a:cubicBezTo>
                    <a:pt x="15846" y="9978"/>
                    <a:pt x="16825" y="8788"/>
                    <a:pt x="17705" y="7508"/>
                  </a:cubicBezTo>
                  <a:cubicBezTo>
                    <a:pt x="18145" y="6868"/>
                    <a:pt x="18561" y="6206"/>
                    <a:pt x="18948" y="5522"/>
                  </a:cubicBezTo>
                  <a:cubicBezTo>
                    <a:pt x="19329" y="4835"/>
                    <a:pt x="19689" y="4131"/>
                    <a:pt x="20007" y="3403"/>
                  </a:cubicBezTo>
                  <a:cubicBezTo>
                    <a:pt x="20089" y="3222"/>
                    <a:pt x="20166" y="3038"/>
                    <a:pt x="20241" y="2855"/>
                  </a:cubicBezTo>
                  <a:lnTo>
                    <a:pt x="20355" y="2578"/>
                  </a:lnTo>
                  <a:lnTo>
                    <a:pt x="20464" y="2299"/>
                  </a:lnTo>
                  <a:cubicBezTo>
                    <a:pt x="20534" y="2113"/>
                    <a:pt x="20606" y="1927"/>
                    <a:pt x="20670" y="1737"/>
                  </a:cubicBezTo>
                  <a:cubicBezTo>
                    <a:pt x="20735" y="1547"/>
                    <a:pt x="20806" y="1360"/>
                    <a:pt x="20864" y="1168"/>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05" name="Freeform: Shape 17"/>
            <p:cNvSpPr/>
            <p:nvPr/>
          </p:nvSpPr>
          <p:spPr>
            <a:xfrm flipH="1">
              <a:off x="21885" y="0"/>
              <a:ext cx="2493063" cy="1947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35" y="0"/>
                  </a:moveTo>
                  <a:lnTo>
                    <a:pt x="21600" y="0"/>
                  </a:lnTo>
                  <a:lnTo>
                    <a:pt x="21100" y="1976"/>
                  </a:lnTo>
                  <a:cubicBezTo>
                    <a:pt x="18092" y="11885"/>
                    <a:pt x="9788" y="19495"/>
                    <a:pt x="806" y="21467"/>
                  </a:cubicBezTo>
                  <a:lnTo>
                    <a:pt x="0" y="21600"/>
                  </a:lnTo>
                  <a:lnTo>
                    <a:pt x="0" y="15577"/>
                  </a:lnTo>
                  <a:lnTo>
                    <a:pt x="151" y="15551"/>
                  </a:lnTo>
                  <a:cubicBezTo>
                    <a:pt x="1453" y="15248"/>
                    <a:pt x="2756" y="14797"/>
                    <a:pt x="4022" y="14207"/>
                  </a:cubicBezTo>
                  <a:cubicBezTo>
                    <a:pt x="6528" y="13041"/>
                    <a:pt x="8914" y="11326"/>
                    <a:pt x="10922" y="9246"/>
                  </a:cubicBezTo>
                  <a:cubicBezTo>
                    <a:pt x="12926" y="7170"/>
                    <a:pt x="14566" y="4713"/>
                    <a:pt x="15664" y="2143"/>
                  </a:cubicBezTo>
                  <a:cubicBezTo>
                    <a:pt x="15875" y="1648"/>
                    <a:pt x="16067" y="1149"/>
                    <a:pt x="16240" y="64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06" name="Freeform: Shape 18"/>
            <p:cNvSpPr/>
            <p:nvPr/>
          </p:nvSpPr>
          <p:spPr>
            <a:xfrm flipH="1">
              <a:off x="13858" y="4154"/>
              <a:ext cx="2501090" cy="1972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25" y="0"/>
                  </a:moveTo>
                  <a:lnTo>
                    <a:pt x="21600" y="0"/>
                  </a:lnTo>
                  <a:lnTo>
                    <a:pt x="21193" y="1838"/>
                  </a:lnTo>
                  <a:cubicBezTo>
                    <a:pt x="20965" y="2673"/>
                    <a:pt x="20698" y="3494"/>
                    <a:pt x="20391" y="4293"/>
                  </a:cubicBezTo>
                  <a:cubicBezTo>
                    <a:pt x="19159" y="7489"/>
                    <a:pt x="17374" y="10350"/>
                    <a:pt x="15271" y="12785"/>
                  </a:cubicBezTo>
                  <a:cubicBezTo>
                    <a:pt x="14217" y="14003"/>
                    <a:pt x="13079" y="15114"/>
                    <a:pt x="11876" y="16112"/>
                  </a:cubicBezTo>
                  <a:cubicBezTo>
                    <a:pt x="10672" y="17109"/>
                    <a:pt x="9404" y="17997"/>
                    <a:pt x="8081" y="18753"/>
                  </a:cubicBezTo>
                  <a:cubicBezTo>
                    <a:pt x="6094" y="19879"/>
                    <a:pt x="3993" y="20719"/>
                    <a:pt x="1834" y="21245"/>
                  </a:cubicBezTo>
                  <a:lnTo>
                    <a:pt x="0" y="21600"/>
                  </a:lnTo>
                  <a:lnTo>
                    <a:pt x="0" y="18966"/>
                  </a:lnTo>
                  <a:lnTo>
                    <a:pt x="1392" y="18686"/>
                  </a:lnTo>
                  <a:cubicBezTo>
                    <a:pt x="2052" y="18520"/>
                    <a:pt x="2707" y="18321"/>
                    <a:pt x="3355" y="18091"/>
                  </a:cubicBezTo>
                  <a:cubicBezTo>
                    <a:pt x="4651" y="17635"/>
                    <a:pt x="5915" y="17043"/>
                    <a:pt x="7140" y="16358"/>
                  </a:cubicBezTo>
                  <a:cubicBezTo>
                    <a:pt x="9597" y="15002"/>
                    <a:pt x="11891" y="13204"/>
                    <a:pt x="13903" y="11032"/>
                  </a:cubicBezTo>
                  <a:cubicBezTo>
                    <a:pt x="14906" y="9943"/>
                    <a:pt x="15835" y="8754"/>
                    <a:pt x="16668" y="7478"/>
                  </a:cubicBezTo>
                  <a:cubicBezTo>
                    <a:pt x="17502" y="6203"/>
                    <a:pt x="18238" y="4836"/>
                    <a:pt x="18854" y="3396"/>
                  </a:cubicBezTo>
                  <a:cubicBezTo>
                    <a:pt x="19162" y="2676"/>
                    <a:pt x="19444" y="1940"/>
                    <a:pt x="19693" y="118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sz="800">
                  <a:solidFill>
                    <a:srgbClr val="FFFFFF"/>
                  </a:solidFill>
                </a:defRPr>
              </a:pPr>
            </a:p>
          </p:txBody>
        </p:sp>
        <p:sp>
          <p:nvSpPr>
            <p:cNvPr id="207" name="Freeform: Shape 19"/>
            <p:cNvSpPr/>
            <p:nvPr/>
          </p:nvSpPr>
          <p:spPr>
            <a:xfrm flipH="1">
              <a:off x="23233" y="4156"/>
              <a:ext cx="2491106" cy="1943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02" y="0"/>
                  </a:moveTo>
                  <a:lnTo>
                    <a:pt x="21600" y="0"/>
                  </a:lnTo>
                  <a:lnTo>
                    <a:pt x="21111" y="1934"/>
                  </a:lnTo>
                  <a:cubicBezTo>
                    <a:pt x="18101" y="11865"/>
                    <a:pt x="9790" y="19491"/>
                    <a:pt x="802" y="21467"/>
                  </a:cubicBezTo>
                  <a:lnTo>
                    <a:pt x="0" y="21600"/>
                  </a:lnTo>
                  <a:lnTo>
                    <a:pt x="0" y="16575"/>
                  </a:lnTo>
                  <a:lnTo>
                    <a:pt x="296" y="16523"/>
                  </a:lnTo>
                  <a:cubicBezTo>
                    <a:pt x="1639" y="16211"/>
                    <a:pt x="2982" y="15742"/>
                    <a:pt x="4314" y="15120"/>
                  </a:cubicBezTo>
                  <a:cubicBezTo>
                    <a:pt x="6909" y="13912"/>
                    <a:pt x="9379" y="12133"/>
                    <a:pt x="11459" y="9976"/>
                  </a:cubicBezTo>
                  <a:cubicBezTo>
                    <a:pt x="13575" y="7781"/>
                    <a:pt x="15238" y="5285"/>
                    <a:pt x="16401" y="2557"/>
                  </a:cubicBezTo>
                  <a:cubicBezTo>
                    <a:pt x="16624" y="2034"/>
                    <a:pt x="16826" y="1507"/>
                    <a:pt x="17008" y="97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09" name="Content Placeholder 7" descr="Content Placeholder 7"/>
          <p:cNvPicPr>
            <a:picLocks noChangeAspect="1"/>
          </p:cNvPicPr>
          <p:nvPr/>
        </p:nvPicPr>
        <p:blipFill>
          <a:blip r:embed="rId3">
            <a:extLst/>
          </a:blip>
          <a:stretch>
            <a:fillRect/>
          </a:stretch>
        </p:blipFill>
        <p:spPr>
          <a:xfrm>
            <a:off x="-45484" y="3462197"/>
            <a:ext cx="6071560" cy="3368832"/>
          </a:xfrm>
          <a:prstGeom prst="rect">
            <a:avLst/>
          </a:prstGeom>
          <a:ln w="12700">
            <a:miter lim="400000"/>
          </a:ln>
        </p:spPr>
      </p:pic>
      <p:sp>
        <p:nvSpPr>
          <p:cNvPr id="210" name="Rectangle 3"/>
          <p:cNvSpPr txBox="1"/>
          <p:nvPr/>
        </p:nvSpPr>
        <p:spPr>
          <a:xfrm>
            <a:off x="6060557" y="818632"/>
            <a:ext cx="6072960" cy="67037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nSpc>
                <a:spcPct val="90000"/>
              </a:lnSpc>
              <a:spcBef>
                <a:spcPts val="600"/>
              </a:spcBef>
              <a:defRPr sz="1600">
                <a:solidFill>
                  <a:srgbClr val="44546A"/>
                </a:solidFill>
                <a:latin typeface="Times New Roman"/>
                <a:ea typeface="Times New Roman"/>
                <a:cs typeface="Times New Roman"/>
                <a:sym typeface="Times New Roman"/>
              </a:defRPr>
            </a:pPr>
            <a:r>
              <a:t>The pairplot visualizes the relationships between key climate and               agricultural features, including temperature, precipitation, projected yield, and climate impacts.</a:t>
            </a:r>
          </a:p>
          <a:p>
            <a:pPr>
              <a:lnSpc>
                <a:spcPct val="90000"/>
              </a:lnSpc>
              <a:spcBef>
                <a:spcPts val="600"/>
              </a:spcBef>
              <a:defRPr sz="1600">
                <a:solidFill>
                  <a:srgbClr val="44546A"/>
                </a:solidFill>
                <a:latin typeface="Times New Roman"/>
                <a:ea typeface="Times New Roman"/>
                <a:cs typeface="Times New Roman"/>
                <a:sym typeface="Times New Roman"/>
              </a:defRPr>
            </a:pPr>
          </a:p>
          <a:p>
            <a:pPr>
              <a:lnSpc>
                <a:spcPct val="90000"/>
              </a:lnSpc>
              <a:spcBef>
                <a:spcPts val="600"/>
              </a:spcBef>
              <a:defRPr sz="1600">
                <a:solidFill>
                  <a:srgbClr val="44546A"/>
                </a:solidFill>
                <a:latin typeface="Times New Roman"/>
                <a:ea typeface="Times New Roman"/>
                <a:cs typeface="Times New Roman"/>
                <a:sym typeface="Times New Roman"/>
              </a:defRPr>
            </a:pPr>
            <a:r>
              <a:t>The diagonal histograms show the distribution of each variable, revealing patterns such as skewness in precipitation and temperature.</a:t>
            </a:r>
          </a:p>
          <a:p>
            <a:pPr>
              <a:lnSpc>
                <a:spcPct val="90000"/>
              </a:lnSpc>
              <a:spcBef>
                <a:spcPts val="600"/>
              </a:spcBef>
              <a:defRPr sz="1600">
                <a:solidFill>
                  <a:srgbClr val="44546A"/>
                </a:solidFill>
                <a:latin typeface="Times New Roman"/>
                <a:ea typeface="Times New Roman"/>
                <a:cs typeface="Times New Roman"/>
                <a:sym typeface="Times New Roman"/>
              </a:defRPr>
            </a:pPr>
          </a:p>
          <a:p>
            <a:pPr>
              <a:lnSpc>
                <a:spcPct val="90000"/>
              </a:lnSpc>
              <a:spcBef>
                <a:spcPts val="600"/>
              </a:spcBef>
              <a:defRPr b="1" sz="1600">
                <a:solidFill>
                  <a:srgbClr val="44546A"/>
                </a:solidFill>
                <a:latin typeface="Times New Roman"/>
                <a:ea typeface="Times New Roman"/>
                <a:cs typeface="Times New Roman"/>
                <a:sym typeface="Times New Roman"/>
              </a:defRPr>
            </a:pPr>
            <a:r>
              <a:t>Temperature vs. Climate Impacts</a:t>
            </a:r>
            <a:r>
              <a:rPr b="0"/>
              <a:t>: There appears to be a scattered relationship, indicating that temperature variations influence climate impacts but without a clear linear pattern.</a:t>
            </a:r>
            <a:endParaRPr b="0"/>
          </a:p>
          <a:p>
            <a:pPr>
              <a:lnSpc>
                <a:spcPct val="90000"/>
              </a:lnSpc>
              <a:spcBef>
                <a:spcPts val="600"/>
              </a:spcBef>
              <a:defRPr sz="1600">
                <a:solidFill>
                  <a:srgbClr val="44546A"/>
                </a:solidFill>
                <a:latin typeface="Times New Roman"/>
                <a:ea typeface="Times New Roman"/>
                <a:cs typeface="Times New Roman"/>
                <a:sym typeface="Times New Roman"/>
              </a:defRPr>
            </a:pPr>
          </a:p>
          <a:p>
            <a:pPr>
              <a:lnSpc>
                <a:spcPct val="90000"/>
              </a:lnSpc>
              <a:spcBef>
                <a:spcPts val="600"/>
              </a:spcBef>
              <a:defRPr b="1" sz="1600">
                <a:solidFill>
                  <a:srgbClr val="44546A"/>
                </a:solidFill>
                <a:latin typeface="Times New Roman"/>
                <a:ea typeface="Times New Roman"/>
                <a:cs typeface="Times New Roman"/>
                <a:sym typeface="Times New Roman"/>
              </a:defRPr>
            </a:pPr>
            <a:r>
              <a:t>Precipitation vs. Climate Impacts</a:t>
            </a:r>
            <a:r>
              <a:rPr b="0"/>
              <a:t>: The data suggests variability, with a spread of points showing a diverse impact of precipitation on climate effects.</a:t>
            </a:r>
            <a:endParaRPr b="0"/>
          </a:p>
          <a:p>
            <a:pPr>
              <a:lnSpc>
                <a:spcPct val="90000"/>
              </a:lnSpc>
              <a:spcBef>
                <a:spcPts val="600"/>
              </a:spcBef>
              <a:defRPr sz="1600">
                <a:solidFill>
                  <a:srgbClr val="44546A"/>
                </a:solidFill>
                <a:latin typeface="Times New Roman"/>
                <a:ea typeface="Times New Roman"/>
                <a:cs typeface="Times New Roman"/>
                <a:sym typeface="Times New Roman"/>
              </a:defRPr>
            </a:pPr>
          </a:p>
          <a:p>
            <a:pPr>
              <a:lnSpc>
                <a:spcPct val="90000"/>
              </a:lnSpc>
              <a:spcBef>
                <a:spcPts val="600"/>
              </a:spcBef>
              <a:defRPr b="1" sz="1600">
                <a:solidFill>
                  <a:srgbClr val="44546A"/>
                </a:solidFill>
                <a:latin typeface="Times New Roman"/>
                <a:ea typeface="Times New Roman"/>
                <a:cs typeface="Times New Roman"/>
                <a:sym typeface="Times New Roman"/>
              </a:defRPr>
            </a:pPr>
            <a:r>
              <a:t>Projected Yield</a:t>
            </a:r>
            <a:r>
              <a:rPr b="0"/>
              <a:t>: The projected yield seems to have a fixed or limited range, potentially indicating a categorical or imbalanced distribution.</a:t>
            </a:r>
            <a:endParaRPr b="0"/>
          </a:p>
          <a:p>
            <a:pPr>
              <a:lnSpc>
                <a:spcPct val="90000"/>
              </a:lnSpc>
              <a:spcBef>
                <a:spcPts val="600"/>
              </a:spcBef>
              <a:defRPr sz="1600">
                <a:solidFill>
                  <a:srgbClr val="44546A"/>
                </a:solidFill>
                <a:latin typeface="Times New Roman"/>
                <a:ea typeface="Times New Roman"/>
                <a:cs typeface="Times New Roman"/>
                <a:sym typeface="Times New Roman"/>
              </a:defRPr>
            </a:pPr>
          </a:p>
          <a:p>
            <a:pPr>
              <a:lnSpc>
                <a:spcPct val="90000"/>
              </a:lnSpc>
              <a:spcBef>
                <a:spcPts val="600"/>
              </a:spcBef>
              <a:defRPr sz="1600">
                <a:solidFill>
                  <a:srgbClr val="44546A"/>
                </a:solidFill>
                <a:latin typeface="Times New Roman"/>
                <a:ea typeface="Times New Roman"/>
                <a:cs typeface="Times New Roman"/>
                <a:sym typeface="Times New Roman"/>
              </a:defRPr>
            </a:pPr>
            <a:r>
              <a:t>The pairplot helps identify dependencies and potential trends that will guide further analysis in assessing the impact of climate change on crop yields.</a:t>
            </a:r>
          </a:p>
          <a:p>
            <a:pPr indent="-228600">
              <a:lnSpc>
                <a:spcPct val="90000"/>
              </a:lnSpc>
              <a:spcBef>
                <a:spcPts val="600"/>
              </a:spcBef>
              <a:buSzPct val="100000"/>
              <a:buFont typeface="Arial"/>
              <a:buChar char="•"/>
              <a:defRPr sz="1600">
                <a:solidFill>
                  <a:srgbClr val="44546A"/>
                </a:solidFill>
                <a:latin typeface="Times New Roman"/>
                <a:ea typeface="Times New Roman"/>
                <a:cs typeface="Times New Roman"/>
                <a:sym typeface="Times New Roman"/>
              </a:defRPr>
            </a:pPr>
          </a:p>
          <a:p>
            <a:pPr indent="-228600">
              <a:lnSpc>
                <a:spcPct val="90000"/>
              </a:lnSpc>
              <a:spcBef>
                <a:spcPts val="600"/>
              </a:spcBef>
              <a:buSzPct val="100000"/>
              <a:buFont typeface="Arial"/>
              <a:buChar char="•"/>
              <a:defRPr sz="1600">
                <a:solidFill>
                  <a:srgbClr val="44546A"/>
                </a:solidFill>
                <a:latin typeface="Times New Roman"/>
                <a:ea typeface="Times New Roman"/>
                <a:cs typeface="Times New Roman"/>
                <a:sym typeface="Times New Roman"/>
              </a:defRPr>
            </a:pPr>
          </a:p>
        </p:txBody>
      </p:sp>
      <p:sp>
        <p:nvSpPr>
          <p:cNvPr id="211" name="Title 1"/>
          <p:cNvSpPr txBox="1"/>
          <p:nvPr>
            <p:ph type="title"/>
          </p:nvPr>
        </p:nvSpPr>
        <p:spPr>
          <a:xfrm>
            <a:off x="6868159" y="-91439"/>
            <a:ext cx="5323841" cy="45720"/>
          </a:xfrm>
          <a:prstGeom prst="rect">
            <a:avLst/>
          </a:prstGeom>
        </p:spPr>
        <p:txBody>
          <a:bodyPr/>
          <a:lstStyle>
            <a:lvl1pPr defTabSz="365760">
              <a:defRPr sz="160">
                <a:latin typeface="+mj-lt"/>
                <a:ea typeface="+mj-ea"/>
                <a:cs typeface="+mj-cs"/>
                <a:sym typeface="Calibri"/>
              </a:defRPr>
            </a:lvl1pPr>
          </a:lstStyle>
          <a:p>
            <a:pPr/>
            <a:b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13" name="Rectangle 19"/>
          <p:cNvSpPr/>
          <p:nvPr/>
        </p:nvSpPr>
        <p:spPr>
          <a:xfrm>
            <a:off x="-1" y="0"/>
            <a:ext cx="12191697"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14" name="Rectangle 21"/>
          <p:cNvSpPr/>
          <p:nvPr/>
        </p:nvSpPr>
        <p:spPr>
          <a:xfrm>
            <a:off x="304" y="0"/>
            <a:ext cx="12191697" cy="6858000"/>
          </a:xfrm>
          <a:prstGeom prst="rect">
            <a:avLst/>
          </a:prstGeom>
          <a:solidFill>
            <a:srgbClr val="FFFFFF"/>
          </a:solidFill>
          <a:ln w="12700">
            <a:miter lim="400000"/>
          </a:ln>
        </p:spPr>
        <p:txBody>
          <a:bodyPr lIns="45719" rIns="45719" anchor="ctr"/>
          <a:lstStyle/>
          <a:p>
            <a:pPr algn="ctr">
              <a:defRPr sz="800">
                <a:solidFill>
                  <a:srgbClr val="FFFFFF"/>
                </a:solidFill>
              </a:defRPr>
            </a:pPr>
          </a:p>
        </p:txBody>
      </p:sp>
      <p:sp>
        <p:nvSpPr>
          <p:cNvPr id="215" name="Title 1"/>
          <p:cNvSpPr txBox="1"/>
          <p:nvPr>
            <p:ph type="title"/>
          </p:nvPr>
        </p:nvSpPr>
        <p:spPr>
          <a:xfrm>
            <a:off x="7089690" y="1036406"/>
            <a:ext cx="5094939" cy="1454052"/>
          </a:xfrm>
          <a:prstGeom prst="rect">
            <a:avLst/>
          </a:prstGeom>
        </p:spPr>
        <p:txBody>
          <a:bodyPr/>
          <a:lstStyle/>
          <a:p>
            <a:pPr>
              <a:defRPr sz="3200">
                <a:solidFill>
                  <a:srgbClr val="44546A"/>
                </a:solidFill>
                <a:latin typeface="Times New Roman"/>
                <a:ea typeface="Times New Roman"/>
                <a:cs typeface="Times New Roman"/>
                <a:sym typeface="Times New Roman"/>
              </a:defRPr>
            </a:pPr>
            <a:r>
              <a:t>Categorical </a:t>
            </a:r>
            <a:br/>
            <a:r>
              <a:t>Feature Analysis</a:t>
            </a:r>
            <a:br/>
          </a:p>
        </p:txBody>
      </p:sp>
      <p:pic>
        <p:nvPicPr>
          <p:cNvPr id="216" name="Content Placeholder 6" descr="Content Placeholder 6"/>
          <p:cNvPicPr>
            <a:picLocks noChangeAspect="1"/>
          </p:cNvPicPr>
          <p:nvPr/>
        </p:nvPicPr>
        <p:blipFill>
          <a:blip r:embed="rId2">
            <a:extLst/>
          </a:blip>
          <a:stretch>
            <a:fillRect/>
          </a:stretch>
        </p:blipFill>
        <p:spPr>
          <a:xfrm>
            <a:off x="0" y="309369"/>
            <a:ext cx="3343370" cy="2671157"/>
          </a:xfrm>
          <a:prstGeom prst="rect">
            <a:avLst/>
          </a:prstGeom>
          <a:ln w="12700">
            <a:miter lim="400000"/>
          </a:ln>
        </p:spPr>
      </p:pic>
      <p:pic>
        <p:nvPicPr>
          <p:cNvPr id="217" name="Picture 12" descr="Picture 12"/>
          <p:cNvPicPr>
            <a:picLocks noChangeAspect="1"/>
          </p:cNvPicPr>
          <p:nvPr/>
        </p:nvPicPr>
        <p:blipFill>
          <a:blip r:embed="rId3">
            <a:extLst/>
          </a:blip>
          <a:stretch>
            <a:fillRect/>
          </a:stretch>
        </p:blipFill>
        <p:spPr>
          <a:xfrm>
            <a:off x="3287814" y="88626"/>
            <a:ext cx="3703293" cy="3112643"/>
          </a:xfrm>
          <a:prstGeom prst="rect">
            <a:avLst/>
          </a:prstGeom>
          <a:ln w="12700">
            <a:miter lim="400000"/>
          </a:ln>
        </p:spPr>
      </p:pic>
      <p:pic>
        <p:nvPicPr>
          <p:cNvPr id="218" name="Picture 10" descr="Picture 10"/>
          <p:cNvPicPr>
            <a:picLocks noChangeAspect="1"/>
          </p:cNvPicPr>
          <p:nvPr/>
        </p:nvPicPr>
        <p:blipFill>
          <a:blip r:embed="rId4">
            <a:extLst/>
          </a:blip>
          <a:stretch>
            <a:fillRect/>
          </a:stretch>
        </p:blipFill>
        <p:spPr>
          <a:xfrm>
            <a:off x="0" y="3504919"/>
            <a:ext cx="3472459" cy="3107821"/>
          </a:xfrm>
          <a:prstGeom prst="rect">
            <a:avLst/>
          </a:prstGeom>
          <a:ln w="12700">
            <a:miter lim="400000"/>
          </a:ln>
        </p:spPr>
      </p:pic>
      <p:pic>
        <p:nvPicPr>
          <p:cNvPr id="219" name="Picture 8" descr="Picture 8"/>
          <p:cNvPicPr>
            <a:picLocks noChangeAspect="1"/>
          </p:cNvPicPr>
          <p:nvPr/>
        </p:nvPicPr>
        <p:blipFill>
          <a:blip r:embed="rId5">
            <a:extLst/>
          </a:blip>
          <a:stretch>
            <a:fillRect/>
          </a:stretch>
        </p:blipFill>
        <p:spPr>
          <a:xfrm>
            <a:off x="3414019" y="3504919"/>
            <a:ext cx="4266942" cy="3107821"/>
          </a:xfrm>
          <a:prstGeom prst="rect">
            <a:avLst/>
          </a:prstGeom>
          <a:ln w="12700">
            <a:miter lim="400000"/>
          </a:ln>
        </p:spPr>
      </p:pic>
      <p:sp>
        <p:nvSpPr>
          <p:cNvPr id="220" name="Content Placeholder 16"/>
          <p:cNvSpPr txBox="1"/>
          <p:nvPr>
            <p:ph type="body" sz="quarter" idx="1"/>
          </p:nvPr>
        </p:nvSpPr>
        <p:spPr>
          <a:xfrm>
            <a:off x="7134117" y="2601201"/>
            <a:ext cx="4122077" cy="3803967"/>
          </a:xfrm>
          <a:prstGeom prst="rect">
            <a:avLst/>
          </a:prstGeom>
        </p:spPr>
        <p:txBody>
          <a:bodyPr anchor="ctr"/>
          <a:lstStyle/>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r>
              <a:t>Which region has the highest representation in the dataset. Useful for regional analysis of crop yields and climate impacts.</a:t>
            </a: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r>
              <a:t>Which crop is most frequently studied in the dataset. Useful for crop specific yield prediction and climate impact analysis.</a:t>
            </a: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r>
              <a:t>Useful for analyzing how crop yields and climate impacts evolve over time.</a:t>
            </a: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r>
              <a:t>Helps to understand geographic coverage and potential biases in the dataset.</a:t>
            </a: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p>
          <a:p>
            <a:pPr marL="0" indent="0" defTabSz="768095">
              <a:lnSpc>
                <a:spcPct val="72000"/>
              </a:lnSpc>
              <a:spcBef>
                <a:spcPts val="200"/>
              </a:spcBef>
              <a:buSzTx/>
              <a:buNone/>
              <a:defRPr sz="1512">
                <a:solidFill>
                  <a:srgbClr val="44546A"/>
                </a:solidFill>
                <a:latin typeface="Times New Roman"/>
                <a:ea typeface="Times New Roman"/>
                <a:cs typeface="Times New Roman"/>
                <a:sym typeface="Times New Roman"/>
              </a:defRPr>
            </a:pPr>
          </a:p>
        </p:txBody>
      </p:sp>
      <p:grpSp>
        <p:nvGrpSpPr>
          <p:cNvPr id="225" name="Group 23"/>
          <p:cNvGrpSpPr/>
          <p:nvPr/>
        </p:nvGrpSpPr>
        <p:grpSpPr>
          <a:xfrm>
            <a:off x="8631979" y="-2"/>
            <a:ext cx="3559716" cy="2671158"/>
            <a:chOff x="0" y="0"/>
            <a:chExt cx="3559714" cy="2671156"/>
          </a:xfrm>
        </p:grpSpPr>
        <p:sp>
          <p:nvSpPr>
            <p:cNvPr id="221" name="Freeform: Shape 24"/>
            <p:cNvSpPr/>
            <p:nvPr/>
          </p:nvSpPr>
          <p:spPr>
            <a:xfrm flipH="1">
              <a:off x="15645" y="1"/>
              <a:ext cx="3543504" cy="2464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33" y="0"/>
                  </a:moveTo>
                  <a:lnTo>
                    <a:pt x="21600" y="0"/>
                  </a:lnTo>
                  <a:lnTo>
                    <a:pt x="21518" y="1744"/>
                  </a:lnTo>
                  <a:cubicBezTo>
                    <a:pt x="20473" y="12897"/>
                    <a:pt x="11841" y="21600"/>
                    <a:pt x="3324" y="21600"/>
                  </a:cubicBezTo>
                  <a:cubicBezTo>
                    <a:pt x="2266" y="21600"/>
                    <a:pt x="1257" y="21464"/>
                    <a:pt x="302" y="21204"/>
                  </a:cubicBezTo>
                  <a:lnTo>
                    <a:pt x="0" y="21107"/>
                  </a:lnTo>
                  <a:lnTo>
                    <a:pt x="0" y="16237"/>
                  </a:lnTo>
                  <a:lnTo>
                    <a:pt x="904" y="16565"/>
                  </a:lnTo>
                  <a:cubicBezTo>
                    <a:pt x="1673" y="16782"/>
                    <a:pt x="2481" y="16891"/>
                    <a:pt x="3324" y="16891"/>
                  </a:cubicBezTo>
                  <a:cubicBezTo>
                    <a:pt x="5105" y="16891"/>
                    <a:pt x="6989" y="16399"/>
                    <a:pt x="8771" y="15467"/>
                  </a:cubicBezTo>
                  <a:cubicBezTo>
                    <a:pt x="10534" y="14545"/>
                    <a:pt x="12213" y="13189"/>
                    <a:pt x="13625" y="11546"/>
                  </a:cubicBezTo>
                  <a:cubicBezTo>
                    <a:pt x="15035" y="9905"/>
                    <a:pt x="16189" y="7963"/>
                    <a:pt x="16961" y="5931"/>
                  </a:cubicBezTo>
                  <a:cubicBezTo>
                    <a:pt x="17556" y="4366"/>
                    <a:pt x="17931" y="2754"/>
                    <a:pt x="18082" y="1121"/>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22" name="Freeform: Shape 25"/>
            <p:cNvSpPr/>
            <p:nvPr/>
          </p:nvSpPr>
          <p:spPr>
            <a:xfrm flipH="1">
              <a:off x="15645" y="0"/>
              <a:ext cx="3543504" cy="2464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11" y="0"/>
                  </a:moveTo>
                  <a:lnTo>
                    <a:pt x="21600" y="0"/>
                  </a:lnTo>
                  <a:lnTo>
                    <a:pt x="21518" y="1744"/>
                  </a:lnTo>
                  <a:cubicBezTo>
                    <a:pt x="20473" y="12897"/>
                    <a:pt x="11841" y="21600"/>
                    <a:pt x="3324" y="21600"/>
                  </a:cubicBezTo>
                  <a:cubicBezTo>
                    <a:pt x="2266" y="21600"/>
                    <a:pt x="1257" y="21464"/>
                    <a:pt x="302" y="21204"/>
                  </a:cubicBezTo>
                  <a:lnTo>
                    <a:pt x="0" y="21107"/>
                  </a:lnTo>
                  <a:lnTo>
                    <a:pt x="0" y="17048"/>
                  </a:lnTo>
                  <a:lnTo>
                    <a:pt x="779" y="17331"/>
                  </a:lnTo>
                  <a:cubicBezTo>
                    <a:pt x="1589" y="17560"/>
                    <a:pt x="2439" y="17676"/>
                    <a:pt x="3324" y="17676"/>
                  </a:cubicBezTo>
                  <a:cubicBezTo>
                    <a:pt x="5202" y="17676"/>
                    <a:pt x="7104" y="17180"/>
                    <a:pt x="8978" y="16199"/>
                  </a:cubicBezTo>
                  <a:cubicBezTo>
                    <a:pt x="10802" y="15246"/>
                    <a:pt x="12538" y="13843"/>
                    <a:pt x="14000" y="12141"/>
                  </a:cubicBezTo>
                  <a:cubicBezTo>
                    <a:pt x="15488" y="10411"/>
                    <a:pt x="16657" y="8442"/>
                    <a:pt x="17475" y="6291"/>
                  </a:cubicBezTo>
                  <a:cubicBezTo>
                    <a:pt x="18101" y="4641"/>
                    <a:pt x="18497" y="2940"/>
                    <a:pt x="18655" y="1215"/>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23" name="Freeform: Shape 26"/>
            <p:cNvSpPr/>
            <p:nvPr/>
          </p:nvSpPr>
          <p:spPr>
            <a:xfrm flipH="1">
              <a:off x="15689" y="2"/>
              <a:ext cx="3544026" cy="2485225"/>
            </a:xfrm>
            <a:custGeom>
              <a:avLst/>
              <a:gdLst/>
              <a:ahLst/>
              <a:cxnLst>
                <a:cxn ang="0">
                  <a:pos x="wd2" y="hd2"/>
                </a:cxn>
                <a:cxn ang="5400000">
                  <a:pos x="wd2" y="hd2"/>
                </a:cxn>
                <a:cxn ang="10800000">
                  <a:pos x="wd2" y="hd2"/>
                </a:cxn>
                <a:cxn ang="16200000">
                  <a:pos x="wd2" y="hd2"/>
                </a:cxn>
              </a:cxnLst>
              <a:rect l="0" t="0" r="r" b="b"/>
              <a:pathLst>
                <a:path w="21600" h="21590" fill="norm" stroke="1" extrusionOk="0">
                  <a:moveTo>
                    <a:pt x="20653" y="0"/>
                  </a:moveTo>
                  <a:lnTo>
                    <a:pt x="21600" y="0"/>
                  </a:lnTo>
                  <a:lnTo>
                    <a:pt x="21536" y="1614"/>
                  </a:lnTo>
                  <a:cubicBezTo>
                    <a:pt x="21483" y="2305"/>
                    <a:pt x="21403" y="2994"/>
                    <a:pt x="21298" y="3675"/>
                  </a:cubicBezTo>
                  <a:cubicBezTo>
                    <a:pt x="21088" y="5038"/>
                    <a:pt x="20767" y="6375"/>
                    <a:pt x="20334" y="7643"/>
                  </a:cubicBezTo>
                  <a:cubicBezTo>
                    <a:pt x="19464" y="10179"/>
                    <a:pt x="18204" y="12448"/>
                    <a:pt x="16721" y="14380"/>
                  </a:cubicBezTo>
                  <a:cubicBezTo>
                    <a:pt x="15977" y="15346"/>
                    <a:pt x="15173" y="16228"/>
                    <a:pt x="14325" y="17020"/>
                  </a:cubicBezTo>
                  <a:cubicBezTo>
                    <a:pt x="13475" y="17811"/>
                    <a:pt x="12580" y="18516"/>
                    <a:pt x="11647" y="19115"/>
                  </a:cubicBezTo>
                  <a:cubicBezTo>
                    <a:pt x="9777" y="20306"/>
                    <a:pt x="7764" y="21094"/>
                    <a:pt x="5702" y="21427"/>
                  </a:cubicBezTo>
                  <a:cubicBezTo>
                    <a:pt x="5187" y="21509"/>
                    <a:pt x="4667" y="21560"/>
                    <a:pt x="4148" y="21580"/>
                  </a:cubicBezTo>
                  <a:cubicBezTo>
                    <a:pt x="3628" y="21600"/>
                    <a:pt x="3108" y="21589"/>
                    <a:pt x="2591" y="21549"/>
                  </a:cubicBezTo>
                  <a:cubicBezTo>
                    <a:pt x="2072" y="21506"/>
                    <a:pt x="1554" y="21433"/>
                    <a:pt x="1039" y="21327"/>
                  </a:cubicBezTo>
                  <a:lnTo>
                    <a:pt x="0" y="21040"/>
                  </a:lnTo>
                  <a:lnTo>
                    <a:pt x="0" y="19014"/>
                  </a:lnTo>
                  <a:lnTo>
                    <a:pt x="1258" y="19339"/>
                  </a:lnTo>
                  <a:cubicBezTo>
                    <a:pt x="1726" y="19428"/>
                    <a:pt x="2199" y="19487"/>
                    <a:pt x="2674" y="19518"/>
                  </a:cubicBezTo>
                  <a:cubicBezTo>
                    <a:pt x="3625" y="19582"/>
                    <a:pt x="4575" y="19539"/>
                    <a:pt x="5519" y="19381"/>
                  </a:cubicBezTo>
                  <a:cubicBezTo>
                    <a:pt x="6462" y="19221"/>
                    <a:pt x="7397" y="18954"/>
                    <a:pt x="8311" y="18590"/>
                  </a:cubicBezTo>
                  <a:cubicBezTo>
                    <a:pt x="9226" y="18228"/>
                    <a:pt x="10118" y="17759"/>
                    <a:pt x="10982" y="17215"/>
                  </a:cubicBezTo>
                  <a:cubicBezTo>
                    <a:pt x="12716" y="16139"/>
                    <a:pt x="14335" y="14712"/>
                    <a:pt x="15755" y="12989"/>
                  </a:cubicBezTo>
                  <a:cubicBezTo>
                    <a:pt x="16463" y="12125"/>
                    <a:pt x="17119" y="11182"/>
                    <a:pt x="17706" y="10169"/>
                  </a:cubicBezTo>
                  <a:cubicBezTo>
                    <a:pt x="18295" y="9158"/>
                    <a:pt x="18814" y="8074"/>
                    <a:pt x="19249" y="6931"/>
                  </a:cubicBezTo>
                  <a:cubicBezTo>
                    <a:pt x="19683" y="5789"/>
                    <a:pt x="20045" y="4593"/>
                    <a:pt x="20296" y="3351"/>
                  </a:cubicBezTo>
                  <a:cubicBezTo>
                    <a:pt x="20422" y="2731"/>
                    <a:pt x="20517" y="2100"/>
                    <a:pt x="20581" y="1461"/>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24" name="Freeform: Shape 27"/>
            <p:cNvSpPr/>
            <p:nvPr/>
          </p:nvSpPr>
          <p:spPr>
            <a:xfrm flipH="1">
              <a:off x="0" y="0"/>
              <a:ext cx="3559149" cy="2671157"/>
            </a:xfrm>
            <a:custGeom>
              <a:avLst/>
              <a:gdLst/>
              <a:ahLst/>
              <a:cxnLst>
                <a:cxn ang="0">
                  <a:pos x="wd2" y="hd2"/>
                </a:cxn>
                <a:cxn ang="5400000">
                  <a:pos x="wd2" y="hd2"/>
                </a:cxn>
                <a:cxn ang="10800000">
                  <a:pos x="wd2" y="hd2"/>
                </a:cxn>
                <a:cxn ang="16200000">
                  <a:pos x="wd2" y="hd2"/>
                </a:cxn>
              </a:cxnLst>
              <a:rect l="0" t="0" r="r" b="b"/>
              <a:pathLst>
                <a:path w="21600" h="21593" fill="norm" stroke="1" extrusionOk="0">
                  <a:moveTo>
                    <a:pt x="21422" y="0"/>
                  </a:moveTo>
                  <a:lnTo>
                    <a:pt x="21600" y="0"/>
                  </a:lnTo>
                  <a:lnTo>
                    <a:pt x="21557" y="1079"/>
                  </a:lnTo>
                  <a:cubicBezTo>
                    <a:pt x="21402" y="3072"/>
                    <a:pt x="21027" y="5040"/>
                    <a:pt x="20450" y="6922"/>
                  </a:cubicBezTo>
                  <a:cubicBezTo>
                    <a:pt x="20256" y="7549"/>
                    <a:pt x="20047" y="8170"/>
                    <a:pt x="19811" y="8777"/>
                  </a:cubicBezTo>
                  <a:cubicBezTo>
                    <a:pt x="19579" y="9386"/>
                    <a:pt x="19322" y="9981"/>
                    <a:pt x="19046" y="10563"/>
                  </a:cubicBezTo>
                  <a:cubicBezTo>
                    <a:pt x="18493" y="11727"/>
                    <a:pt x="17862" y="12839"/>
                    <a:pt x="17156" y="13877"/>
                  </a:cubicBezTo>
                  <a:cubicBezTo>
                    <a:pt x="16801" y="14393"/>
                    <a:pt x="16430" y="14895"/>
                    <a:pt x="16039" y="15371"/>
                  </a:cubicBezTo>
                  <a:cubicBezTo>
                    <a:pt x="15942" y="15491"/>
                    <a:pt x="15844" y="15610"/>
                    <a:pt x="15743" y="15726"/>
                  </a:cubicBezTo>
                  <a:cubicBezTo>
                    <a:pt x="15643" y="15843"/>
                    <a:pt x="15545" y="15961"/>
                    <a:pt x="15442" y="16073"/>
                  </a:cubicBezTo>
                  <a:cubicBezTo>
                    <a:pt x="15238" y="16301"/>
                    <a:pt x="15029" y="16522"/>
                    <a:pt x="14819" y="16741"/>
                  </a:cubicBezTo>
                  <a:cubicBezTo>
                    <a:pt x="13973" y="17610"/>
                    <a:pt x="13058" y="18379"/>
                    <a:pt x="12095" y="19039"/>
                  </a:cubicBezTo>
                  <a:cubicBezTo>
                    <a:pt x="10170" y="20360"/>
                    <a:pt x="8030" y="21224"/>
                    <a:pt x="5834" y="21501"/>
                  </a:cubicBezTo>
                  <a:cubicBezTo>
                    <a:pt x="5286" y="21571"/>
                    <a:pt x="4733" y="21600"/>
                    <a:pt x="4182" y="21591"/>
                  </a:cubicBezTo>
                  <a:cubicBezTo>
                    <a:pt x="3630" y="21583"/>
                    <a:pt x="3080" y="21536"/>
                    <a:pt x="2538" y="21453"/>
                  </a:cubicBezTo>
                  <a:cubicBezTo>
                    <a:pt x="1722" y="21327"/>
                    <a:pt x="914" y="21125"/>
                    <a:pt x="125" y="20840"/>
                  </a:cubicBezTo>
                  <a:lnTo>
                    <a:pt x="0" y="20790"/>
                  </a:lnTo>
                  <a:lnTo>
                    <a:pt x="0" y="19449"/>
                  </a:lnTo>
                  <a:lnTo>
                    <a:pt x="1122" y="19725"/>
                  </a:lnTo>
                  <a:cubicBezTo>
                    <a:pt x="1625" y="19814"/>
                    <a:pt x="2132" y="19869"/>
                    <a:pt x="2639" y="19893"/>
                  </a:cubicBezTo>
                  <a:cubicBezTo>
                    <a:pt x="3654" y="19946"/>
                    <a:pt x="4659" y="19874"/>
                    <a:pt x="5657" y="19688"/>
                  </a:cubicBezTo>
                  <a:cubicBezTo>
                    <a:pt x="6155" y="19592"/>
                    <a:pt x="6649" y="19473"/>
                    <a:pt x="7138" y="19324"/>
                  </a:cubicBezTo>
                  <a:cubicBezTo>
                    <a:pt x="7627" y="19174"/>
                    <a:pt x="8112" y="19002"/>
                    <a:pt x="8591" y="18804"/>
                  </a:cubicBezTo>
                  <a:cubicBezTo>
                    <a:pt x="9070" y="18606"/>
                    <a:pt x="9543" y="18385"/>
                    <a:pt x="10009" y="18140"/>
                  </a:cubicBezTo>
                  <a:cubicBezTo>
                    <a:pt x="10474" y="17895"/>
                    <a:pt x="10933" y="17627"/>
                    <a:pt x="11384" y="17338"/>
                  </a:cubicBezTo>
                  <a:cubicBezTo>
                    <a:pt x="12286" y="16761"/>
                    <a:pt x="13159" y="16103"/>
                    <a:pt x="13992" y="15368"/>
                  </a:cubicBezTo>
                  <a:cubicBezTo>
                    <a:pt x="14200" y="15183"/>
                    <a:pt x="14407" y="14996"/>
                    <a:pt x="14609" y="14800"/>
                  </a:cubicBezTo>
                  <a:cubicBezTo>
                    <a:pt x="14711" y="14705"/>
                    <a:pt x="14811" y="14605"/>
                    <a:pt x="14912" y="14507"/>
                  </a:cubicBezTo>
                  <a:cubicBezTo>
                    <a:pt x="15013" y="14409"/>
                    <a:pt x="15113" y="14309"/>
                    <a:pt x="15211" y="14207"/>
                  </a:cubicBezTo>
                  <a:cubicBezTo>
                    <a:pt x="15606" y="13799"/>
                    <a:pt x="15993" y="13376"/>
                    <a:pt x="16365" y="12932"/>
                  </a:cubicBezTo>
                  <a:cubicBezTo>
                    <a:pt x="17112" y="12046"/>
                    <a:pt x="17804" y="11080"/>
                    <a:pt x="18426" y="10040"/>
                  </a:cubicBezTo>
                  <a:cubicBezTo>
                    <a:pt x="18736" y="9520"/>
                    <a:pt x="19030" y="8983"/>
                    <a:pt x="19304" y="8427"/>
                  </a:cubicBezTo>
                  <a:cubicBezTo>
                    <a:pt x="19573" y="7869"/>
                    <a:pt x="19828" y="7297"/>
                    <a:pt x="20052" y="6706"/>
                  </a:cubicBezTo>
                  <a:cubicBezTo>
                    <a:pt x="20110" y="6559"/>
                    <a:pt x="20164" y="6410"/>
                    <a:pt x="20218" y="6261"/>
                  </a:cubicBezTo>
                  <a:lnTo>
                    <a:pt x="20298" y="6036"/>
                  </a:lnTo>
                  <a:lnTo>
                    <a:pt x="20375" y="5810"/>
                  </a:lnTo>
                  <a:cubicBezTo>
                    <a:pt x="20425" y="5659"/>
                    <a:pt x="20475" y="5507"/>
                    <a:pt x="20521" y="5353"/>
                  </a:cubicBezTo>
                  <a:cubicBezTo>
                    <a:pt x="20566" y="5199"/>
                    <a:pt x="20616" y="5047"/>
                    <a:pt x="20658" y="4891"/>
                  </a:cubicBezTo>
                  <a:cubicBezTo>
                    <a:pt x="20835" y="4273"/>
                    <a:pt x="20985" y="3642"/>
                    <a:pt x="21103" y="3000"/>
                  </a:cubicBezTo>
                  <a:cubicBezTo>
                    <a:pt x="21223" y="2359"/>
                    <a:pt x="21313" y="1709"/>
                    <a:pt x="21374" y="1054"/>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27" name="Rectangle 5"/>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28" name="Freeform: Shape 10"/>
          <p:cNvSpPr/>
          <p:nvPr/>
        </p:nvSpPr>
        <p:spPr>
          <a:xfrm>
            <a:off x="0" y="0"/>
            <a:ext cx="4959048"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902" y="0"/>
                </a:lnTo>
                <a:lnTo>
                  <a:pt x="18202" y="389"/>
                </a:lnTo>
                <a:cubicBezTo>
                  <a:pt x="20336" y="3292"/>
                  <a:pt x="21600" y="6896"/>
                  <a:pt x="21600" y="10800"/>
                </a:cubicBezTo>
                <a:cubicBezTo>
                  <a:pt x="21600" y="14704"/>
                  <a:pt x="20336" y="18308"/>
                  <a:pt x="18202" y="21211"/>
                </a:cubicBezTo>
                <a:lnTo>
                  <a:pt x="17902" y="21600"/>
                </a:lnTo>
                <a:lnTo>
                  <a:pt x="0" y="21600"/>
                </a:lnTo>
                <a:close/>
              </a:path>
            </a:pathLst>
          </a:custGeom>
          <a:solidFill>
            <a:srgbClr val="FFFFFF"/>
          </a:solidFill>
          <a:ln>
            <a:solidFill>
              <a:srgbClr val="E6E6E6"/>
            </a:solidFill>
            <a:miter/>
          </a:ln>
          <a:effectLst>
            <a:outerShdw sx="100000" sy="100000" kx="0" ky="0" algn="b" rotWithShape="0" blurRad="76200" dist="38100" dir="0">
              <a:srgbClr val="D9D9D9">
                <a:alpha val="50000"/>
              </a:srgbClr>
            </a:outerShdw>
          </a:effectLst>
        </p:spPr>
        <p:txBody>
          <a:bodyPr lIns="45719" rIns="45719" anchor="ctr"/>
          <a:lstStyle/>
          <a:p>
            <a:pPr algn="ctr">
              <a:defRPr>
                <a:solidFill>
                  <a:srgbClr val="FFFFFF"/>
                </a:solidFill>
              </a:defRPr>
            </a:pPr>
          </a:p>
        </p:txBody>
      </p:sp>
      <p:sp>
        <p:nvSpPr>
          <p:cNvPr id="229" name="Freeform: Shape 12"/>
          <p:cNvSpPr/>
          <p:nvPr/>
        </p:nvSpPr>
        <p:spPr>
          <a:xfrm>
            <a:off x="-1" y="0"/>
            <a:ext cx="4948889"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895" y="0"/>
                </a:lnTo>
                <a:lnTo>
                  <a:pt x="18195" y="389"/>
                </a:lnTo>
                <a:cubicBezTo>
                  <a:pt x="20334" y="3292"/>
                  <a:pt x="21600" y="6896"/>
                  <a:pt x="21600" y="10800"/>
                </a:cubicBezTo>
                <a:cubicBezTo>
                  <a:pt x="21600" y="14704"/>
                  <a:pt x="20334" y="18308"/>
                  <a:pt x="18195" y="21211"/>
                </a:cubicBezTo>
                <a:lnTo>
                  <a:pt x="17895" y="21600"/>
                </a:lnTo>
                <a:lnTo>
                  <a:pt x="0" y="21600"/>
                </a:lnTo>
                <a:close/>
              </a:path>
            </a:pathLst>
          </a:custGeom>
          <a:solidFill>
            <a:srgbClr val="FFFFFF"/>
          </a:solidFill>
          <a:ln w="12700">
            <a:miter lim="400000"/>
          </a:ln>
        </p:spPr>
        <p:txBody>
          <a:bodyPr lIns="45719" rIns="45719" anchor="ctr"/>
          <a:lstStyle/>
          <a:p>
            <a:pPr algn="ctr">
              <a:defRPr>
                <a:solidFill>
                  <a:srgbClr val="FFFFFF"/>
                </a:solidFill>
              </a:defRPr>
            </a:pPr>
          </a:p>
        </p:txBody>
      </p:sp>
      <p:sp>
        <p:nvSpPr>
          <p:cNvPr id="230" name="Rectangle 1"/>
          <p:cNvSpPr txBox="1"/>
          <p:nvPr>
            <p:ph type="title"/>
          </p:nvPr>
        </p:nvSpPr>
        <p:spPr>
          <a:xfrm>
            <a:off x="392504" y="720470"/>
            <a:ext cx="4676740" cy="3816518"/>
          </a:xfrm>
          <a:prstGeom prst="rect">
            <a:avLst/>
          </a:prstGeom>
        </p:spPr>
        <p:txBody>
          <a:bodyPr anchor="b"/>
          <a:lstStyle/>
          <a:p>
            <a:pPr>
              <a:defRPr b="1" sz="1600">
                <a:latin typeface="Times New Roman"/>
                <a:ea typeface="Times New Roman"/>
                <a:cs typeface="Times New Roman"/>
                <a:sym typeface="Times New Roman"/>
              </a:defRPr>
            </a:pPr>
            <a:r>
              <a:t>Climate Impact Variation:</a:t>
            </a:r>
            <a:r>
              <a:rPr b="0"/>
              <a:t> Different crops experience varying levels of climate impact, with some showing more negative effects. </a:t>
            </a:r>
            <a:br>
              <a:rPr b="0"/>
            </a:br>
          </a:p>
          <a:p>
            <a:pPr>
              <a:defRPr b="1" sz="1600">
                <a:latin typeface="Times New Roman"/>
                <a:ea typeface="Times New Roman"/>
                <a:cs typeface="Times New Roman"/>
                <a:sym typeface="Times New Roman"/>
              </a:defRPr>
            </a:pPr>
            <a:r>
              <a:t>Maize:</a:t>
            </a:r>
            <a:r>
              <a:rPr b="0"/>
              <a:t> Has the highest number of negative outliers, indicating it is more vulnerable to extreme climate conditions. </a:t>
            </a:r>
            <a:br>
              <a:rPr b="0"/>
            </a:br>
          </a:p>
          <a:p>
            <a:pPr>
              <a:defRPr b="1" sz="1600">
                <a:latin typeface="Times New Roman"/>
                <a:ea typeface="Times New Roman"/>
                <a:cs typeface="Times New Roman"/>
                <a:sym typeface="Times New Roman"/>
              </a:defRPr>
            </a:pPr>
            <a:r>
              <a:t>Soybean:</a:t>
            </a:r>
            <a:r>
              <a:rPr b="0"/>
              <a:t> Shows a wider spread of climate impacts, with both positive and negative variations.</a:t>
            </a:r>
            <a:br>
              <a:rPr b="0"/>
            </a:br>
            <a:br>
              <a:rPr b="0"/>
            </a:br>
            <a:r>
              <a:t>Wheat:</a:t>
            </a:r>
            <a:r>
              <a:rPr b="0"/>
              <a:t> Generally experiences more positive climate impacts compared to other crops. </a:t>
            </a:r>
            <a:br>
              <a:rPr b="0"/>
            </a:br>
          </a:p>
          <a:p>
            <a:pPr>
              <a:defRPr b="1" sz="1600">
                <a:latin typeface="Times New Roman"/>
                <a:ea typeface="Times New Roman"/>
                <a:cs typeface="Times New Roman"/>
                <a:sym typeface="Times New Roman"/>
              </a:defRPr>
            </a:pPr>
            <a:r>
              <a:t>Rice:</a:t>
            </a:r>
            <a:r>
              <a:rPr b="0"/>
              <a:t> Displays a relatively stable impact range with fewer extreme variations. </a:t>
            </a:r>
          </a:p>
        </p:txBody>
      </p:sp>
      <p:sp>
        <p:nvSpPr>
          <p:cNvPr id="231" name="Rectangle 14"/>
          <p:cNvSpPr/>
          <p:nvPr/>
        </p:nvSpPr>
        <p:spPr>
          <a:xfrm rot="5400000">
            <a:off x="759920" y="346790"/>
            <a:ext cx="146306" cy="704089"/>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232" name="Rectangle 16"/>
          <p:cNvSpPr/>
          <p:nvPr/>
        </p:nvSpPr>
        <p:spPr>
          <a:xfrm>
            <a:off x="481028" y="4546920"/>
            <a:ext cx="4023361" cy="18289"/>
          </a:xfrm>
          <a:prstGeom prst="rect">
            <a:avLst/>
          </a:prstGeom>
          <a:solidFill>
            <a:srgbClr val="D5D5D5"/>
          </a:solidFill>
          <a:ln w="12700">
            <a:miter lim="400000"/>
          </a:ln>
        </p:spPr>
        <p:txBody>
          <a:bodyPr lIns="45719" rIns="45719" anchor="ctr"/>
          <a:lstStyle/>
          <a:p>
            <a:pPr algn="ctr">
              <a:defRPr>
                <a:solidFill>
                  <a:srgbClr val="FFFFFF"/>
                </a:solidFill>
              </a:defRPr>
            </a:pPr>
          </a:p>
        </p:txBody>
      </p:sp>
      <p:pic>
        <p:nvPicPr>
          <p:cNvPr id="233" name="Content Placeholder 3" descr="Content Placeholder 3"/>
          <p:cNvPicPr>
            <a:picLocks noChangeAspect="1"/>
          </p:cNvPicPr>
          <p:nvPr/>
        </p:nvPicPr>
        <p:blipFill>
          <a:blip r:embed="rId2">
            <a:extLst/>
          </a:blip>
          <a:stretch>
            <a:fillRect/>
          </a:stretch>
        </p:blipFill>
        <p:spPr>
          <a:xfrm>
            <a:off x="5295871" y="916869"/>
            <a:ext cx="6408837" cy="447016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35" name="Rectangle 8"/>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6" name="Rectangle 1"/>
          <p:cNvSpPr txBox="1"/>
          <p:nvPr>
            <p:ph type="title"/>
          </p:nvPr>
        </p:nvSpPr>
        <p:spPr>
          <a:xfrm>
            <a:off x="838200" y="557189"/>
            <a:ext cx="3966463" cy="5571900"/>
          </a:xfrm>
          <a:prstGeom prst="rect">
            <a:avLst/>
          </a:prstGeom>
        </p:spPr>
        <p:txBody>
          <a:bodyPr/>
          <a:lstStyle/>
          <a:p>
            <a:pPr>
              <a:defRPr b="1" sz="1600">
                <a:latin typeface="Times New Roman"/>
                <a:ea typeface="Times New Roman"/>
                <a:cs typeface="Times New Roman"/>
                <a:sym typeface="Times New Roman"/>
              </a:defRPr>
            </a:pPr>
            <a:r>
              <a:t>Geospatial Distribution:</a:t>
            </a:r>
            <a:r>
              <a:rPr b="0"/>
              <a:t> The chart visualizes climate impacts across different latitudes and longitudes. </a:t>
            </a:r>
            <a:br>
              <a:rPr b="0"/>
            </a:br>
          </a:p>
          <a:p>
            <a:pPr>
              <a:defRPr b="1" sz="1600">
                <a:latin typeface="Times New Roman"/>
                <a:ea typeface="Times New Roman"/>
                <a:cs typeface="Times New Roman"/>
                <a:sym typeface="Times New Roman"/>
              </a:defRPr>
            </a:pPr>
            <a:r>
              <a:t>Color Intensity:</a:t>
            </a:r>
            <a:r>
              <a:rPr b="0"/>
              <a:t> Darker points represent more positive climate impacts, while lighter points indicate stronger negative impacts. </a:t>
            </a:r>
            <a:br>
              <a:rPr b="0"/>
            </a:br>
          </a:p>
          <a:p>
            <a:pPr>
              <a:defRPr b="1" sz="1600">
                <a:latin typeface="Times New Roman"/>
                <a:ea typeface="Times New Roman"/>
                <a:cs typeface="Times New Roman"/>
                <a:sym typeface="Times New Roman"/>
              </a:defRPr>
            </a:pPr>
            <a:r>
              <a:t>Latitude Trends:</a:t>
            </a:r>
            <a:r>
              <a:rPr b="0"/>
              <a:t> Higher latitudes (above 40°) show varied climate impacts, with some regions experiencing significant negative effects. </a:t>
            </a:r>
            <a:br>
              <a:rPr b="0"/>
            </a:br>
          </a:p>
          <a:p>
            <a:pPr>
              <a:defRPr b="1" sz="1600">
                <a:latin typeface="Times New Roman"/>
                <a:ea typeface="Times New Roman"/>
                <a:cs typeface="Times New Roman"/>
                <a:sym typeface="Times New Roman"/>
              </a:defRPr>
            </a:pPr>
            <a:r>
              <a:t>Projected Yield:</a:t>
            </a:r>
            <a:r>
              <a:rPr b="0"/>
              <a:t> The black points indicate projected crop yield (t/ha), which shows variations across regions. </a:t>
            </a:r>
            <a:br>
              <a:rPr b="0"/>
            </a:br>
          </a:p>
          <a:p>
            <a:pPr>
              <a:defRPr b="1" sz="1600">
                <a:latin typeface="Times New Roman"/>
                <a:ea typeface="Times New Roman"/>
                <a:cs typeface="Times New Roman"/>
                <a:sym typeface="Times New Roman"/>
              </a:defRPr>
            </a:pPr>
            <a:r>
              <a:t>Regional Differences:</a:t>
            </a:r>
            <a:r>
              <a:rPr b="0"/>
              <a:t> Some areas, especially near the equator, seem to experience more negative climate impacts compared to others. </a:t>
            </a:r>
          </a:p>
        </p:txBody>
      </p:sp>
      <p:pic>
        <p:nvPicPr>
          <p:cNvPr id="237" name="Content Placeholder 3" descr="Content Placeholder 3"/>
          <p:cNvPicPr>
            <a:picLocks noChangeAspect="1"/>
          </p:cNvPicPr>
          <p:nvPr/>
        </p:nvPicPr>
        <p:blipFill>
          <a:blip r:embed="rId2">
            <a:extLst/>
          </a:blip>
          <a:stretch>
            <a:fillRect/>
          </a:stretch>
        </p:blipFill>
        <p:spPr>
          <a:xfrm>
            <a:off x="5176911" y="1402416"/>
            <a:ext cx="6833849" cy="42199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39" name="Rectangle 30"/>
          <p:cNvSpPr/>
          <p:nvPr/>
        </p:nvSpPr>
        <p:spPr>
          <a:xfrm>
            <a:off x="-1" y="1"/>
            <a:ext cx="12191697" cy="685800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0" name="Rectangle 31"/>
          <p:cNvSpPr/>
          <p:nvPr/>
        </p:nvSpPr>
        <p:spPr>
          <a:xfrm>
            <a:off x="304" y="0"/>
            <a:ext cx="12191697" cy="6858000"/>
          </a:xfrm>
          <a:prstGeom prst="rect">
            <a:avLst/>
          </a:prstGeom>
          <a:solidFill>
            <a:srgbClr val="FFFFFF"/>
          </a:solidFill>
          <a:ln w="12700">
            <a:miter lim="400000"/>
          </a:ln>
        </p:spPr>
        <p:txBody>
          <a:bodyPr lIns="45719" rIns="45719" anchor="ctr"/>
          <a:lstStyle/>
          <a:p>
            <a:pPr algn="ctr">
              <a:defRPr sz="800">
                <a:solidFill>
                  <a:srgbClr val="FFFFFF"/>
                </a:solidFill>
              </a:defRPr>
            </a:pPr>
          </a:p>
        </p:txBody>
      </p:sp>
      <p:grpSp>
        <p:nvGrpSpPr>
          <p:cNvPr id="245" name="Group 32"/>
          <p:cNvGrpSpPr/>
          <p:nvPr/>
        </p:nvGrpSpPr>
        <p:grpSpPr>
          <a:xfrm>
            <a:off x="-21864" y="508839"/>
            <a:ext cx="5217960" cy="6239661"/>
            <a:chOff x="0" y="1"/>
            <a:chExt cx="5217958" cy="6239660"/>
          </a:xfrm>
        </p:grpSpPr>
        <p:sp>
          <p:nvSpPr>
            <p:cNvPr id="241" name="Freeform: Shape 12"/>
            <p:cNvSpPr/>
            <p:nvPr/>
          </p:nvSpPr>
          <p:spPr>
            <a:xfrm>
              <a:off x="-1" y="1"/>
              <a:ext cx="5187200" cy="6239661"/>
            </a:xfrm>
            <a:custGeom>
              <a:avLst/>
              <a:gdLst/>
              <a:ahLst/>
              <a:cxnLst>
                <a:cxn ang="0">
                  <a:pos x="wd2" y="hd2"/>
                </a:cxn>
                <a:cxn ang="5400000">
                  <a:pos x="wd2" y="hd2"/>
                </a:cxn>
                <a:cxn ang="10800000">
                  <a:pos x="wd2" y="hd2"/>
                </a:cxn>
                <a:cxn ang="16200000">
                  <a:pos x="wd2" y="hd2"/>
                </a:cxn>
              </a:cxnLst>
              <a:rect l="0" t="0" r="r" b="b"/>
              <a:pathLst>
                <a:path w="21584" h="21558" fill="norm" stroke="1" extrusionOk="0">
                  <a:moveTo>
                    <a:pt x="8371" y="0"/>
                  </a:moveTo>
                  <a:cubicBezTo>
                    <a:pt x="9226" y="1"/>
                    <a:pt x="10073" y="90"/>
                    <a:pt x="10889" y="244"/>
                  </a:cubicBezTo>
                  <a:lnTo>
                    <a:pt x="11195" y="305"/>
                  </a:lnTo>
                  <a:lnTo>
                    <a:pt x="11347" y="336"/>
                  </a:lnTo>
                  <a:lnTo>
                    <a:pt x="11497" y="371"/>
                  </a:lnTo>
                  <a:lnTo>
                    <a:pt x="11796" y="444"/>
                  </a:lnTo>
                  <a:cubicBezTo>
                    <a:pt x="11896" y="469"/>
                    <a:pt x="11995" y="492"/>
                    <a:pt x="12094" y="522"/>
                  </a:cubicBezTo>
                  <a:cubicBezTo>
                    <a:pt x="12294" y="580"/>
                    <a:pt x="12493" y="635"/>
                    <a:pt x="12689" y="698"/>
                  </a:cubicBezTo>
                  <a:lnTo>
                    <a:pt x="13272" y="899"/>
                  </a:lnTo>
                  <a:lnTo>
                    <a:pt x="13840" y="1124"/>
                  </a:lnTo>
                  <a:cubicBezTo>
                    <a:pt x="14026" y="1204"/>
                    <a:pt x="14210" y="1287"/>
                    <a:pt x="14394" y="1368"/>
                  </a:cubicBezTo>
                  <a:cubicBezTo>
                    <a:pt x="14576" y="1452"/>
                    <a:pt x="14753" y="1545"/>
                    <a:pt x="14932" y="1632"/>
                  </a:cubicBezTo>
                  <a:cubicBezTo>
                    <a:pt x="15023" y="1674"/>
                    <a:pt x="15108" y="1724"/>
                    <a:pt x="15196" y="1771"/>
                  </a:cubicBezTo>
                  <a:lnTo>
                    <a:pt x="15456" y="1913"/>
                  </a:lnTo>
                  <a:cubicBezTo>
                    <a:pt x="16145" y="2297"/>
                    <a:pt x="16794" y="2724"/>
                    <a:pt x="17398" y="3189"/>
                  </a:cubicBezTo>
                  <a:cubicBezTo>
                    <a:pt x="18002" y="3654"/>
                    <a:pt x="18566" y="4153"/>
                    <a:pt x="19070" y="4693"/>
                  </a:cubicBezTo>
                  <a:cubicBezTo>
                    <a:pt x="19200" y="4825"/>
                    <a:pt x="19316" y="4966"/>
                    <a:pt x="19435" y="5106"/>
                  </a:cubicBezTo>
                  <a:cubicBezTo>
                    <a:pt x="19558" y="5243"/>
                    <a:pt x="19664" y="5388"/>
                    <a:pt x="19775" y="5532"/>
                  </a:cubicBezTo>
                  <a:lnTo>
                    <a:pt x="19857" y="5640"/>
                  </a:lnTo>
                  <a:lnTo>
                    <a:pt x="19899" y="5694"/>
                  </a:lnTo>
                  <a:lnTo>
                    <a:pt x="19937" y="5750"/>
                  </a:lnTo>
                  <a:lnTo>
                    <a:pt x="20090" y="5972"/>
                  </a:lnTo>
                  <a:cubicBezTo>
                    <a:pt x="20141" y="6046"/>
                    <a:pt x="20195" y="6118"/>
                    <a:pt x="20243" y="6194"/>
                  </a:cubicBezTo>
                  <a:lnTo>
                    <a:pt x="20386" y="6421"/>
                  </a:lnTo>
                  <a:cubicBezTo>
                    <a:pt x="20433" y="6497"/>
                    <a:pt x="20483" y="6571"/>
                    <a:pt x="20528" y="6648"/>
                  </a:cubicBezTo>
                  <a:lnTo>
                    <a:pt x="20657" y="6881"/>
                  </a:lnTo>
                  <a:cubicBezTo>
                    <a:pt x="20700" y="6958"/>
                    <a:pt x="20744" y="7035"/>
                    <a:pt x="20784" y="7114"/>
                  </a:cubicBezTo>
                  <a:lnTo>
                    <a:pt x="20897" y="7352"/>
                  </a:lnTo>
                  <a:lnTo>
                    <a:pt x="21006" y="7591"/>
                  </a:lnTo>
                  <a:lnTo>
                    <a:pt x="21099" y="7835"/>
                  </a:lnTo>
                  <a:cubicBezTo>
                    <a:pt x="21130" y="7916"/>
                    <a:pt x="21159" y="7997"/>
                    <a:pt x="21189" y="8079"/>
                  </a:cubicBezTo>
                  <a:cubicBezTo>
                    <a:pt x="21216" y="8161"/>
                    <a:pt x="21239" y="8244"/>
                    <a:pt x="21264" y="8326"/>
                  </a:cubicBezTo>
                  <a:cubicBezTo>
                    <a:pt x="21463" y="8987"/>
                    <a:pt x="21563" y="9664"/>
                    <a:pt x="21581" y="10338"/>
                  </a:cubicBezTo>
                  <a:cubicBezTo>
                    <a:pt x="21600" y="11012"/>
                    <a:pt x="21535" y="11681"/>
                    <a:pt x="21425" y="12341"/>
                  </a:cubicBezTo>
                  <a:cubicBezTo>
                    <a:pt x="21393" y="12506"/>
                    <a:pt x="21361" y="12669"/>
                    <a:pt x="21332" y="12834"/>
                  </a:cubicBezTo>
                  <a:cubicBezTo>
                    <a:pt x="21293" y="12997"/>
                    <a:pt x="21254" y="13160"/>
                    <a:pt x="21217" y="13323"/>
                  </a:cubicBezTo>
                  <a:lnTo>
                    <a:pt x="21203" y="13385"/>
                  </a:lnTo>
                  <a:lnTo>
                    <a:pt x="21186" y="13445"/>
                  </a:lnTo>
                  <a:lnTo>
                    <a:pt x="21152" y="13567"/>
                  </a:lnTo>
                  <a:lnTo>
                    <a:pt x="21085" y="13810"/>
                  </a:lnTo>
                  <a:cubicBezTo>
                    <a:pt x="21073" y="13850"/>
                    <a:pt x="21064" y="13891"/>
                    <a:pt x="21051" y="13932"/>
                  </a:cubicBezTo>
                  <a:lnTo>
                    <a:pt x="21011" y="14055"/>
                  </a:lnTo>
                  <a:lnTo>
                    <a:pt x="20972" y="14178"/>
                  </a:lnTo>
                  <a:cubicBezTo>
                    <a:pt x="20957" y="14219"/>
                    <a:pt x="20941" y="14260"/>
                    <a:pt x="20926" y="14300"/>
                  </a:cubicBezTo>
                  <a:cubicBezTo>
                    <a:pt x="20804" y="14627"/>
                    <a:pt x="20651" y="14949"/>
                    <a:pt x="20461" y="15261"/>
                  </a:cubicBezTo>
                  <a:cubicBezTo>
                    <a:pt x="20272" y="15573"/>
                    <a:pt x="20046" y="15873"/>
                    <a:pt x="19791" y="16157"/>
                  </a:cubicBezTo>
                  <a:cubicBezTo>
                    <a:pt x="19277" y="16726"/>
                    <a:pt x="18644" y="17216"/>
                    <a:pt x="17986" y="17640"/>
                  </a:cubicBezTo>
                  <a:cubicBezTo>
                    <a:pt x="17326" y="18065"/>
                    <a:pt x="16642" y="18425"/>
                    <a:pt x="15981" y="18760"/>
                  </a:cubicBezTo>
                  <a:cubicBezTo>
                    <a:pt x="15649" y="18928"/>
                    <a:pt x="15322" y="19089"/>
                    <a:pt x="15007" y="19255"/>
                  </a:cubicBezTo>
                  <a:lnTo>
                    <a:pt x="14517" y="19512"/>
                  </a:lnTo>
                  <a:cubicBezTo>
                    <a:pt x="14348" y="19599"/>
                    <a:pt x="14178" y="19686"/>
                    <a:pt x="14005" y="19773"/>
                  </a:cubicBezTo>
                  <a:cubicBezTo>
                    <a:pt x="13316" y="20117"/>
                    <a:pt x="12592" y="20445"/>
                    <a:pt x="11815" y="20728"/>
                  </a:cubicBezTo>
                  <a:cubicBezTo>
                    <a:pt x="11040" y="21010"/>
                    <a:pt x="10209" y="21247"/>
                    <a:pt x="9331" y="21395"/>
                  </a:cubicBezTo>
                  <a:cubicBezTo>
                    <a:pt x="8454" y="21544"/>
                    <a:pt x="7527" y="21599"/>
                    <a:pt x="6613" y="21527"/>
                  </a:cubicBezTo>
                  <a:lnTo>
                    <a:pt x="6442" y="21514"/>
                  </a:lnTo>
                  <a:cubicBezTo>
                    <a:pt x="6385" y="21508"/>
                    <a:pt x="6329" y="21502"/>
                    <a:pt x="6272" y="21496"/>
                  </a:cubicBezTo>
                  <a:lnTo>
                    <a:pt x="6102" y="21477"/>
                  </a:lnTo>
                  <a:cubicBezTo>
                    <a:pt x="6045" y="21470"/>
                    <a:pt x="5989" y="21461"/>
                    <a:pt x="5933" y="21453"/>
                  </a:cubicBezTo>
                  <a:cubicBezTo>
                    <a:pt x="5820" y="21437"/>
                    <a:pt x="5707" y="21421"/>
                    <a:pt x="5596" y="21400"/>
                  </a:cubicBezTo>
                  <a:cubicBezTo>
                    <a:pt x="5485" y="21379"/>
                    <a:pt x="5373" y="21361"/>
                    <a:pt x="5264" y="21337"/>
                  </a:cubicBezTo>
                  <a:lnTo>
                    <a:pt x="5099" y="21301"/>
                  </a:lnTo>
                  <a:cubicBezTo>
                    <a:pt x="5044" y="21290"/>
                    <a:pt x="4989" y="21278"/>
                    <a:pt x="4937" y="21264"/>
                  </a:cubicBezTo>
                  <a:lnTo>
                    <a:pt x="4624" y="21183"/>
                  </a:lnTo>
                  <a:lnTo>
                    <a:pt x="4310" y="21101"/>
                  </a:lnTo>
                  <a:cubicBezTo>
                    <a:pt x="4206" y="21073"/>
                    <a:pt x="4104" y="21037"/>
                    <a:pt x="4001" y="21006"/>
                  </a:cubicBezTo>
                  <a:cubicBezTo>
                    <a:pt x="3178" y="20750"/>
                    <a:pt x="2382" y="20419"/>
                    <a:pt x="1645" y="20015"/>
                  </a:cubicBezTo>
                  <a:lnTo>
                    <a:pt x="1104" y="19699"/>
                  </a:lnTo>
                  <a:cubicBezTo>
                    <a:pt x="1058" y="19674"/>
                    <a:pt x="1016" y="19644"/>
                    <a:pt x="973" y="19616"/>
                  </a:cubicBezTo>
                  <a:lnTo>
                    <a:pt x="844" y="19531"/>
                  </a:lnTo>
                  <a:lnTo>
                    <a:pt x="586" y="19361"/>
                  </a:lnTo>
                  <a:cubicBezTo>
                    <a:pt x="543" y="19332"/>
                    <a:pt x="500" y="19304"/>
                    <a:pt x="460" y="19273"/>
                  </a:cubicBezTo>
                  <a:cubicBezTo>
                    <a:pt x="440" y="19258"/>
                    <a:pt x="418" y="19244"/>
                    <a:pt x="398" y="19229"/>
                  </a:cubicBezTo>
                  <a:cubicBezTo>
                    <a:pt x="378" y="19213"/>
                    <a:pt x="360" y="19195"/>
                    <a:pt x="341" y="19179"/>
                  </a:cubicBezTo>
                  <a:lnTo>
                    <a:pt x="116" y="18980"/>
                  </a:lnTo>
                  <a:cubicBezTo>
                    <a:pt x="80" y="18946"/>
                    <a:pt x="41" y="18914"/>
                    <a:pt x="6" y="18880"/>
                  </a:cubicBezTo>
                  <a:lnTo>
                    <a:pt x="0" y="18874"/>
                  </a:lnTo>
                  <a:lnTo>
                    <a:pt x="0" y="16309"/>
                  </a:lnTo>
                  <a:lnTo>
                    <a:pt x="456" y="16711"/>
                  </a:lnTo>
                  <a:cubicBezTo>
                    <a:pt x="721" y="16921"/>
                    <a:pt x="996" y="17117"/>
                    <a:pt x="1277" y="17300"/>
                  </a:cubicBezTo>
                  <a:lnTo>
                    <a:pt x="1490" y="17435"/>
                  </a:lnTo>
                  <a:lnTo>
                    <a:pt x="1595" y="17502"/>
                  </a:lnTo>
                  <a:cubicBezTo>
                    <a:pt x="1630" y="17525"/>
                    <a:pt x="1668" y="17545"/>
                    <a:pt x="1704" y="17566"/>
                  </a:cubicBezTo>
                  <a:lnTo>
                    <a:pt x="1922" y="17690"/>
                  </a:lnTo>
                  <a:cubicBezTo>
                    <a:pt x="1940" y="17700"/>
                    <a:pt x="1958" y="17710"/>
                    <a:pt x="1976" y="17721"/>
                  </a:cubicBezTo>
                  <a:cubicBezTo>
                    <a:pt x="1993" y="17732"/>
                    <a:pt x="2008" y="17746"/>
                    <a:pt x="2024" y="17758"/>
                  </a:cubicBezTo>
                  <a:cubicBezTo>
                    <a:pt x="2056" y="17782"/>
                    <a:pt x="2091" y="17803"/>
                    <a:pt x="2126" y="17825"/>
                  </a:cubicBezTo>
                  <a:lnTo>
                    <a:pt x="2333" y="17956"/>
                  </a:lnTo>
                  <a:lnTo>
                    <a:pt x="2436" y="18021"/>
                  </a:lnTo>
                  <a:cubicBezTo>
                    <a:pt x="2471" y="18043"/>
                    <a:pt x="2504" y="18066"/>
                    <a:pt x="2541" y="18085"/>
                  </a:cubicBezTo>
                  <a:lnTo>
                    <a:pt x="2974" y="18323"/>
                  </a:lnTo>
                  <a:cubicBezTo>
                    <a:pt x="3563" y="18625"/>
                    <a:pt x="4195" y="18865"/>
                    <a:pt x="4854" y="19049"/>
                  </a:cubicBezTo>
                  <a:cubicBezTo>
                    <a:pt x="4937" y="19072"/>
                    <a:pt x="5017" y="19099"/>
                    <a:pt x="5101" y="19119"/>
                  </a:cubicBezTo>
                  <a:lnTo>
                    <a:pt x="5354" y="19178"/>
                  </a:lnTo>
                  <a:lnTo>
                    <a:pt x="5606" y="19238"/>
                  </a:lnTo>
                  <a:cubicBezTo>
                    <a:pt x="5648" y="19249"/>
                    <a:pt x="5689" y="19257"/>
                    <a:pt x="5730" y="19265"/>
                  </a:cubicBezTo>
                  <a:lnTo>
                    <a:pt x="5852" y="19289"/>
                  </a:lnTo>
                  <a:cubicBezTo>
                    <a:pt x="5933" y="19306"/>
                    <a:pt x="6015" y="19317"/>
                    <a:pt x="6096" y="19331"/>
                  </a:cubicBezTo>
                  <a:cubicBezTo>
                    <a:pt x="6178" y="19346"/>
                    <a:pt x="6260" y="19355"/>
                    <a:pt x="6341" y="19366"/>
                  </a:cubicBezTo>
                  <a:cubicBezTo>
                    <a:pt x="6382" y="19372"/>
                    <a:pt x="6422" y="19378"/>
                    <a:pt x="6463" y="19383"/>
                  </a:cubicBezTo>
                  <a:lnTo>
                    <a:pt x="6709" y="19408"/>
                  </a:lnTo>
                  <a:lnTo>
                    <a:pt x="6832" y="19417"/>
                  </a:lnTo>
                  <a:cubicBezTo>
                    <a:pt x="7487" y="19466"/>
                    <a:pt x="8147" y="19438"/>
                    <a:pt x="8811" y="19332"/>
                  </a:cubicBezTo>
                  <a:cubicBezTo>
                    <a:pt x="9475" y="19227"/>
                    <a:pt x="10140" y="19046"/>
                    <a:pt x="10808" y="18821"/>
                  </a:cubicBezTo>
                  <a:cubicBezTo>
                    <a:pt x="11475" y="18596"/>
                    <a:pt x="12145" y="18327"/>
                    <a:pt x="12828" y="18047"/>
                  </a:cubicBezTo>
                  <a:lnTo>
                    <a:pt x="13876" y="17612"/>
                  </a:lnTo>
                  <a:cubicBezTo>
                    <a:pt x="14245" y="17463"/>
                    <a:pt x="14613" y="17323"/>
                    <a:pt x="14978" y="17193"/>
                  </a:cubicBezTo>
                  <a:cubicBezTo>
                    <a:pt x="15708" y="16932"/>
                    <a:pt x="16429" y="16714"/>
                    <a:pt x="17110" y="16468"/>
                  </a:cubicBezTo>
                  <a:cubicBezTo>
                    <a:pt x="17451" y="16345"/>
                    <a:pt x="17782" y="16215"/>
                    <a:pt x="18096" y="16066"/>
                  </a:cubicBezTo>
                  <a:cubicBezTo>
                    <a:pt x="18411" y="15917"/>
                    <a:pt x="18708" y="15749"/>
                    <a:pt x="18976" y="15553"/>
                  </a:cubicBezTo>
                  <a:cubicBezTo>
                    <a:pt x="19246" y="15359"/>
                    <a:pt x="19486" y="15137"/>
                    <a:pt x="19690" y="14891"/>
                  </a:cubicBezTo>
                  <a:cubicBezTo>
                    <a:pt x="19894" y="14645"/>
                    <a:pt x="20062" y="14376"/>
                    <a:pt x="20191" y="14092"/>
                  </a:cubicBezTo>
                  <a:lnTo>
                    <a:pt x="20239" y="13986"/>
                  </a:lnTo>
                  <a:lnTo>
                    <a:pt x="20281" y="13877"/>
                  </a:lnTo>
                  <a:lnTo>
                    <a:pt x="20323" y="13767"/>
                  </a:lnTo>
                  <a:cubicBezTo>
                    <a:pt x="20336" y="13730"/>
                    <a:pt x="20347" y="13692"/>
                    <a:pt x="20359" y="13654"/>
                  </a:cubicBezTo>
                  <a:lnTo>
                    <a:pt x="20429" y="13427"/>
                  </a:lnTo>
                  <a:lnTo>
                    <a:pt x="20463" y="13312"/>
                  </a:lnTo>
                  <a:lnTo>
                    <a:pt x="20480" y="13255"/>
                  </a:lnTo>
                  <a:lnTo>
                    <a:pt x="20492" y="13198"/>
                  </a:lnTo>
                  <a:cubicBezTo>
                    <a:pt x="20527" y="13043"/>
                    <a:pt x="20561" y="12889"/>
                    <a:pt x="20590" y="12735"/>
                  </a:cubicBezTo>
                  <a:cubicBezTo>
                    <a:pt x="20612" y="12579"/>
                    <a:pt x="20631" y="12423"/>
                    <a:pt x="20650" y="12268"/>
                  </a:cubicBezTo>
                  <a:cubicBezTo>
                    <a:pt x="20708" y="11643"/>
                    <a:pt x="20663" y="11015"/>
                    <a:pt x="20553" y="10401"/>
                  </a:cubicBezTo>
                  <a:cubicBezTo>
                    <a:pt x="20443" y="9786"/>
                    <a:pt x="20265" y="9184"/>
                    <a:pt x="20043" y="8597"/>
                  </a:cubicBezTo>
                  <a:cubicBezTo>
                    <a:pt x="20015" y="8524"/>
                    <a:pt x="19990" y="8450"/>
                    <a:pt x="19961" y="8377"/>
                  </a:cubicBezTo>
                  <a:cubicBezTo>
                    <a:pt x="19929" y="8305"/>
                    <a:pt x="19897" y="8232"/>
                    <a:pt x="19867" y="8160"/>
                  </a:cubicBezTo>
                  <a:lnTo>
                    <a:pt x="19775" y="7942"/>
                  </a:lnTo>
                  <a:lnTo>
                    <a:pt x="19674" y="7727"/>
                  </a:lnTo>
                  <a:cubicBezTo>
                    <a:pt x="19640" y="7656"/>
                    <a:pt x="19608" y="7584"/>
                    <a:pt x="19575" y="7512"/>
                  </a:cubicBezTo>
                  <a:lnTo>
                    <a:pt x="19467" y="7299"/>
                  </a:lnTo>
                  <a:lnTo>
                    <a:pt x="19360" y="7086"/>
                  </a:lnTo>
                  <a:cubicBezTo>
                    <a:pt x="19323" y="7016"/>
                    <a:pt x="19281" y="6947"/>
                    <a:pt x="19241" y="6877"/>
                  </a:cubicBezTo>
                  <a:lnTo>
                    <a:pt x="19122" y="6669"/>
                  </a:lnTo>
                  <a:cubicBezTo>
                    <a:pt x="19081" y="6599"/>
                    <a:pt x="19034" y="6533"/>
                    <a:pt x="18990" y="6464"/>
                  </a:cubicBezTo>
                  <a:lnTo>
                    <a:pt x="18855" y="6262"/>
                  </a:lnTo>
                  <a:lnTo>
                    <a:pt x="18822" y="6211"/>
                  </a:lnTo>
                  <a:lnTo>
                    <a:pt x="18785" y="6162"/>
                  </a:lnTo>
                  <a:lnTo>
                    <a:pt x="18712" y="6064"/>
                  </a:lnTo>
                  <a:lnTo>
                    <a:pt x="18564" y="5867"/>
                  </a:lnTo>
                  <a:lnTo>
                    <a:pt x="18528" y="5817"/>
                  </a:lnTo>
                  <a:lnTo>
                    <a:pt x="18488" y="5770"/>
                  </a:lnTo>
                  <a:lnTo>
                    <a:pt x="18409" y="5674"/>
                  </a:lnTo>
                  <a:cubicBezTo>
                    <a:pt x="18304" y="5546"/>
                    <a:pt x="18203" y="5417"/>
                    <a:pt x="18088" y="5295"/>
                  </a:cubicBezTo>
                  <a:cubicBezTo>
                    <a:pt x="17645" y="4797"/>
                    <a:pt x="17145" y="4331"/>
                    <a:pt x="16584" y="3920"/>
                  </a:cubicBezTo>
                  <a:cubicBezTo>
                    <a:pt x="16023" y="3509"/>
                    <a:pt x="15408" y="3150"/>
                    <a:pt x="14754" y="2854"/>
                  </a:cubicBezTo>
                  <a:lnTo>
                    <a:pt x="14506" y="2746"/>
                  </a:lnTo>
                  <a:cubicBezTo>
                    <a:pt x="14423" y="2711"/>
                    <a:pt x="14343" y="2673"/>
                    <a:pt x="14256" y="2642"/>
                  </a:cubicBezTo>
                  <a:lnTo>
                    <a:pt x="14002" y="2547"/>
                  </a:lnTo>
                  <a:lnTo>
                    <a:pt x="13875" y="2500"/>
                  </a:lnTo>
                  <a:cubicBezTo>
                    <a:pt x="13833" y="2484"/>
                    <a:pt x="13791" y="2468"/>
                    <a:pt x="13747" y="2455"/>
                  </a:cubicBezTo>
                  <a:cubicBezTo>
                    <a:pt x="13573" y="2399"/>
                    <a:pt x="13401" y="2341"/>
                    <a:pt x="13228" y="2288"/>
                  </a:cubicBezTo>
                  <a:lnTo>
                    <a:pt x="12701" y="2144"/>
                  </a:lnTo>
                  <a:lnTo>
                    <a:pt x="12168" y="2020"/>
                  </a:lnTo>
                  <a:cubicBezTo>
                    <a:pt x="12080" y="1999"/>
                    <a:pt x="11988" y="1985"/>
                    <a:pt x="11899" y="1967"/>
                  </a:cubicBezTo>
                  <a:lnTo>
                    <a:pt x="11631" y="1915"/>
                  </a:lnTo>
                  <a:cubicBezTo>
                    <a:pt x="11543" y="1896"/>
                    <a:pt x="11450" y="1882"/>
                    <a:pt x="11358" y="1867"/>
                  </a:cubicBezTo>
                  <a:lnTo>
                    <a:pt x="11084" y="1822"/>
                  </a:lnTo>
                  <a:lnTo>
                    <a:pt x="10947" y="1798"/>
                  </a:lnTo>
                  <a:lnTo>
                    <a:pt x="10810" y="1780"/>
                  </a:lnTo>
                  <a:cubicBezTo>
                    <a:pt x="10719" y="1767"/>
                    <a:pt x="10628" y="1755"/>
                    <a:pt x="10537" y="1741"/>
                  </a:cubicBezTo>
                  <a:cubicBezTo>
                    <a:pt x="9808" y="1641"/>
                    <a:pt x="9083" y="1578"/>
                    <a:pt x="8364" y="1564"/>
                  </a:cubicBezTo>
                  <a:cubicBezTo>
                    <a:pt x="7645" y="1550"/>
                    <a:pt x="6930" y="1582"/>
                    <a:pt x="6219" y="1676"/>
                  </a:cubicBezTo>
                  <a:cubicBezTo>
                    <a:pt x="6042" y="1703"/>
                    <a:pt x="5865" y="1732"/>
                    <a:pt x="5688" y="1760"/>
                  </a:cubicBezTo>
                  <a:cubicBezTo>
                    <a:pt x="5513" y="1797"/>
                    <a:pt x="5336" y="1830"/>
                    <a:pt x="5160" y="1869"/>
                  </a:cubicBezTo>
                  <a:lnTo>
                    <a:pt x="4899" y="1936"/>
                  </a:lnTo>
                  <a:lnTo>
                    <a:pt x="4768" y="1969"/>
                  </a:lnTo>
                  <a:lnTo>
                    <a:pt x="4703" y="1986"/>
                  </a:lnTo>
                  <a:lnTo>
                    <a:pt x="4639" y="2005"/>
                  </a:lnTo>
                  <a:lnTo>
                    <a:pt x="4381" y="2083"/>
                  </a:lnTo>
                  <a:cubicBezTo>
                    <a:pt x="4295" y="2109"/>
                    <a:pt x="4208" y="2134"/>
                    <a:pt x="4124" y="2166"/>
                  </a:cubicBezTo>
                  <a:lnTo>
                    <a:pt x="3871" y="2257"/>
                  </a:lnTo>
                  <a:cubicBezTo>
                    <a:pt x="3786" y="2287"/>
                    <a:pt x="3701" y="2317"/>
                    <a:pt x="3619" y="2353"/>
                  </a:cubicBezTo>
                  <a:lnTo>
                    <a:pt x="3371" y="2456"/>
                  </a:lnTo>
                  <a:cubicBezTo>
                    <a:pt x="3289" y="2491"/>
                    <a:pt x="3205" y="2524"/>
                    <a:pt x="3126" y="2563"/>
                  </a:cubicBezTo>
                  <a:cubicBezTo>
                    <a:pt x="2804" y="2712"/>
                    <a:pt x="2492" y="2869"/>
                    <a:pt x="2216" y="3046"/>
                  </a:cubicBezTo>
                  <a:cubicBezTo>
                    <a:pt x="1932" y="3219"/>
                    <a:pt x="1693" y="3415"/>
                    <a:pt x="1474" y="3629"/>
                  </a:cubicBezTo>
                  <a:lnTo>
                    <a:pt x="1315" y="3794"/>
                  </a:lnTo>
                  <a:lnTo>
                    <a:pt x="1167" y="3973"/>
                  </a:lnTo>
                  <a:cubicBezTo>
                    <a:pt x="1116" y="4030"/>
                    <a:pt x="1071" y="4098"/>
                    <a:pt x="1023" y="4160"/>
                  </a:cubicBezTo>
                  <a:cubicBezTo>
                    <a:pt x="976" y="4224"/>
                    <a:pt x="929" y="4285"/>
                    <a:pt x="883" y="4354"/>
                  </a:cubicBezTo>
                  <a:cubicBezTo>
                    <a:pt x="700" y="4622"/>
                    <a:pt x="520" y="4904"/>
                    <a:pt x="336" y="5191"/>
                  </a:cubicBezTo>
                  <a:lnTo>
                    <a:pt x="0" y="5697"/>
                  </a:lnTo>
                  <a:lnTo>
                    <a:pt x="0" y="3299"/>
                  </a:lnTo>
                  <a:lnTo>
                    <a:pt x="181" y="3094"/>
                  </a:lnTo>
                  <a:cubicBezTo>
                    <a:pt x="249" y="3023"/>
                    <a:pt x="320" y="2953"/>
                    <a:pt x="391" y="2883"/>
                  </a:cubicBezTo>
                  <a:cubicBezTo>
                    <a:pt x="679" y="2608"/>
                    <a:pt x="1002" y="2348"/>
                    <a:pt x="1346" y="2134"/>
                  </a:cubicBezTo>
                  <a:cubicBezTo>
                    <a:pt x="1685" y="1911"/>
                    <a:pt x="2039" y="1725"/>
                    <a:pt x="2392" y="1544"/>
                  </a:cubicBezTo>
                  <a:cubicBezTo>
                    <a:pt x="2479" y="1496"/>
                    <a:pt x="2569" y="1456"/>
                    <a:pt x="2659" y="1413"/>
                  </a:cubicBezTo>
                  <a:lnTo>
                    <a:pt x="2927" y="1285"/>
                  </a:lnTo>
                  <a:cubicBezTo>
                    <a:pt x="3016" y="1240"/>
                    <a:pt x="3109" y="1202"/>
                    <a:pt x="3201" y="1162"/>
                  </a:cubicBezTo>
                  <a:lnTo>
                    <a:pt x="3477" y="1041"/>
                  </a:lnTo>
                  <a:cubicBezTo>
                    <a:pt x="3568" y="999"/>
                    <a:pt x="3664" y="964"/>
                    <a:pt x="3757" y="926"/>
                  </a:cubicBezTo>
                  <a:lnTo>
                    <a:pt x="4041" y="814"/>
                  </a:lnTo>
                  <a:lnTo>
                    <a:pt x="4112" y="786"/>
                  </a:lnTo>
                  <a:lnTo>
                    <a:pt x="4185" y="761"/>
                  </a:lnTo>
                  <a:lnTo>
                    <a:pt x="4331" y="710"/>
                  </a:lnTo>
                  <a:lnTo>
                    <a:pt x="4622" y="609"/>
                  </a:lnTo>
                  <a:cubicBezTo>
                    <a:pt x="4818" y="545"/>
                    <a:pt x="5020" y="488"/>
                    <a:pt x="5219" y="428"/>
                  </a:cubicBezTo>
                  <a:cubicBezTo>
                    <a:pt x="5422" y="376"/>
                    <a:pt x="5626" y="325"/>
                    <a:pt x="5831" y="276"/>
                  </a:cubicBezTo>
                  <a:cubicBezTo>
                    <a:pt x="6656" y="93"/>
                    <a:pt x="7516" y="-1"/>
                    <a:pt x="8371" y="0"/>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2" name="Freeform: Shape 13"/>
            <p:cNvSpPr/>
            <p:nvPr/>
          </p:nvSpPr>
          <p:spPr>
            <a:xfrm>
              <a:off x="0" y="46256"/>
              <a:ext cx="5215813" cy="6107389"/>
            </a:xfrm>
            <a:custGeom>
              <a:avLst/>
              <a:gdLst/>
              <a:ahLst/>
              <a:cxnLst>
                <a:cxn ang="0">
                  <a:pos x="wd2" y="hd2"/>
                </a:cxn>
                <a:cxn ang="5400000">
                  <a:pos x="wd2" y="hd2"/>
                </a:cxn>
                <a:cxn ang="10800000">
                  <a:pos x="wd2" y="hd2"/>
                </a:cxn>
                <a:cxn ang="16200000">
                  <a:pos x="wd2" y="hd2"/>
                </a:cxn>
              </a:cxnLst>
              <a:rect l="0" t="0" r="r" b="b"/>
              <a:pathLst>
                <a:path w="21104" h="21049" fill="norm" stroke="1" extrusionOk="0">
                  <a:moveTo>
                    <a:pt x="7563" y="0"/>
                  </a:moveTo>
                  <a:cubicBezTo>
                    <a:pt x="8744" y="-2"/>
                    <a:pt x="9977" y="149"/>
                    <a:pt x="11294" y="449"/>
                  </a:cubicBezTo>
                  <a:cubicBezTo>
                    <a:pt x="14773" y="1244"/>
                    <a:pt x="17560" y="3130"/>
                    <a:pt x="19261" y="5544"/>
                  </a:cubicBezTo>
                  <a:cubicBezTo>
                    <a:pt x="20992" y="8001"/>
                    <a:pt x="21600" y="11005"/>
                    <a:pt x="20670" y="13960"/>
                  </a:cubicBezTo>
                  <a:cubicBezTo>
                    <a:pt x="19749" y="16890"/>
                    <a:pt x="16803" y="17573"/>
                    <a:pt x="13898" y="18967"/>
                  </a:cubicBezTo>
                  <a:cubicBezTo>
                    <a:pt x="10994" y="20362"/>
                    <a:pt x="8115" y="21598"/>
                    <a:pt x="4604" y="20797"/>
                  </a:cubicBezTo>
                  <a:cubicBezTo>
                    <a:pt x="3168" y="20469"/>
                    <a:pt x="1940" y="19956"/>
                    <a:pt x="880" y="19297"/>
                  </a:cubicBezTo>
                  <a:lnTo>
                    <a:pt x="0" y="18679"/>
                  </a:lnTo>
                  <a:lnTo>
                    <a:pt x="0" y="15757"/>
                  </a:lnTo>
                  <a:lnTo>
                    <a:pt x="73" y="15852"/>
                  </a:lnTo>
                  <a:cubicBezTo>
                    <a:pt x="502" y="16360"/>
                    <a:pt x="959" y="16805"/>
                    <a:pt x="1450" y="17192"/>
                  </a:cubicBezTo>
                  <a:cubicBezTo>
                    <a:pt x="2514" y="18032"/>
                    <a:pt x="3737" y="18601"/>
                    <a:pt x="5190" y="18933"/>
                  </a:cubicBezTo>
                  <a:cubicBezTo>
                    <a:pt x="6368" y="19202"/>
                    <a:pt x="7513" y="19176"/>
                    <a:pt x="8792" y="18855"/>
                  </a:cubicBezTo>
                  <a:cubicBezTo>
                    <a:pt x="10111" y="18523"/>
                    <a:pt x="11462" y="17899"/>
                    <a:pt x="12733" y="17289"/>
                  </a:cubicBezTo>
                  <a:cubicBezTo>
                    <a:pt x="13326" y="17004"/>
                    <a:pt x="13903" y="16755"/>
                    <a:pt x="14462" y="16513"/>
                  </a:cubicBezTo>
                  <a:cubicBezTo>
                    <a:pt x="15542" y="16046"/>
                    <a:pt x="16476" y="15642"/>
                    <a:pt x="17176" y="15140"/>
                  </a:cubicBezTo>
                  <a:cubicBezTo>
                    <a:pt x="17827" y="14673"/>
                    <a:pt x="18215" y="14153"/>
                    <a:pt x="18436" y="13451"/>
                  </a:cubicBezTo>
                  <a:cubicBezTo>
                    <a:pt x="18811" y="12259"/>
                    <a:pt x="18893" y="11040"/>
                    <a:pt x="18679" y="9829"/>
                  </a:cubicBezTo>
                  <a:cubicBezTo>
                    <a:pt x="18472" y="8657"/>
                    <a:pt x="17999" y="7542"/>
                    <a:pt x="17274" y="6513"/>
                  </a:cubicBezTo>
                  <a:cubicBezTo>
                    <a:pt x="15812" y="4438"/>
                    <a:pt x="13479" y="2946"/>
                    <a:pt x="10706" y="2314"/>
                  </a:cubicBezTo>
                  <a:cubicBezTo>
                    <a:pt x="9218" y="1974"/>
                    <a:pt x="7898" y="1863"/>
                    <a:pt x="6672" y="1975"/>
                  </a:cubicBezTo>
                  <a:cubicBezTo>
                    <a:pt x="5469" y="2085"/>
                    <a:pt x="4308" y="2416"/>
                    <a:pt x="3123" y="2985"/>
                  </a:cubicBezTo>
                  <a:cubicBezTo>
                    <a:pt x="2298" y="3380"/>
                    <a:pt x="1968" y="3649"/>
                    <a:pt x="1754" y="3859"/>
                  </a:cubicBezTo>
                  <a:cubicBezTo>
                    <a:pt x="1450" y="4158"/>
                    <a:pt x="1182" y="4563"/>
                    <a:pt x="812" y="5124"/>
                  </a:cubicBezTo>
                  <a:cubicBezTo>
                    <a:pt x="634" y="5392"/>
                    <a:pt x="432" y="5698"/>
                    <a:pt x="190" y="6044"/>
                  </a:cubicBezTo>
                  <a:lnTo>
                    <a:pt x="0" y="6313"/>
                  </a:lnTo>
                  <a:lnTo>
                    <a:pt x="0" y="2589"/>
                  </a:lnTo>
                  <a:lnTo>
                    <a:pt x="28" y="2560"/>
                  </a:lnTo>
                  <a:cubicBezTo>
                    <a:pt x="476" y="2129"/>
                    <a:pt x="1051" y="1742"/>
                    <a:pt x="1959" y="1306"/>
                  </a:cubicBezTo>
                  <a:cubicBezTo>
                    <a:pt x="3774" y="434"/>
                    <a:pt x="5595" y="5"/>
                    <a:pt x="7563" y="0"/>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3" name="Freeform: Shape 14"/>
            <p:cNvSpPr/>
            <p:nvPr/>
          </p:nvSpPr>
          <p:spPr>
            <a:xfrm>
              <a:off x="-1" y="68222"/>
              <a:ext cx="5217958" cy="6100081"/>
            </a:xfrm>
            <a:custGeom>
              <a:avLst/>
              <a:gdLst/>
              <a:ahLst/>
              <a:cxnLst>
                <a:cxn ang="0">
                  <a:pos x="wd2" y="hd2"/>
                </a:cxn>
                <a:cxn ang="5400000">
                  <a:pos x="wd2" y="hd2"/>
                </a:cxn>
                <a:cxn ang="10800000">
                  <a:pos x="wd2" y="hd2"/>
                </a:cxn>
                <a:cxn ang="16200000">
                  <a:pos x="wd2" y="hd2"/>
                </a:cxn>
              </a:cxnLst>
              <a:rect l="0" t="0" r="r" b="b"/>
              <a:pathLst>
                <a:path w="21113" h="21050" fill="norm" stroke="1" extrusionOk="0">
                  <a:moveTo>
                    <a:pt x="7896" y="1"/>
                  </a:moveTo>
                  <a:cubicBezTo>
                    <a:pt x="9054" y="-7"/>
                    <a:pt x="10263" y="138"/>
                    <a:pt x="11553" y="433"/>
                  </a:cubicBezTo>
                  <a:cubicBezTo>
                    <a:pt x="14962" y="1212"/>
                    <a:pt x="17684" y="3086"/>
                    <a:pt x="19338" y="5492"/>
                  </a:cubicBezTo>
                  <a:cubicBezTo>
                    <a:pt x="21022" y="7942"/>
                    <a:pt x="21600" y="10942"/>
                    <a:pt x="20670" y="13902"/>
                  </a:cubicBezTo>
                  <a:cubicBezTo>
                    <a:pt x="19749" y="16835"/>
                    <a:pt x="16855" y="17530"/>
                    <a:pt x="13997" y="18937"/>
                  </a:cubicBezTo>
                  <a:cubicBezTo>
                    <a:pt x="11140" y="20344"/>
                    <a:pt x="8308" y="21593"/>
                    <a:pt x="4869" y="20807"/>
                  </a:cubicBezTo>
                  <a:cubicBezTo>
                    <a:pt x="2994" y="20379"/>
                    <a:pt x="1483" y="19619"/>
                    <a:pt x="242" y="18622"/>
                  </a:cubicBezTo>
                  <a:lnTo>
                    <a:pt x="0" y="18405"/>
                  </a:lnTo>
                  <a:lnTo>
                    <a:pt x="0" y="14514"/>
                  </a:lnTo>
                  <a:lnTo>
                    <a:pt x="235" y="14873"/>
                  </a:lnTo>
                  <a:cubicBezTo>
                    <a:pt x="801" y="15702"/>
                    <a:pt x="1419" y="16382"/>
                    <a:pt x="2107" y="16935"/>
                  </a:cubicBezTo>
                  <a:cubicBezTo>
                    <a:pt x="3090" y="17726"/>
                    <a:pt x="4223" y="18260"/>
                    <a:pt x="5572" y="18568"/>
                  </a:cubicBezTo>
                  <a:cubicBezTo>
                    <a:pt x="7943" y="19109"/>
                    <a:pt x="9996" y="18230"/>
                    <a:pt x="12638" y="16929"/>
                  </a:cubicBezTo>
                  <a:cubicBezTo>
                    <a:pt x="13230" y="16637"/>
                    <a:pt x="13802" y="16383"/>
                    <a:pt x="14355" y="16137"/>
                  </a:cubicBezTo>
                  <a:cubicBezTo>
                    <a:pt x="15394" y="15676"/>
                    <a:pt x="16290" y="15278"/>
                    <a:pt x="16940" y="14802"/>
                  </a:cubicBezTo>
                  <a:cubicBezTo>
                    <a:pt x="17516" y="14381"/>
                    <a:pt x="17846" y="13932"/>
                    <a:pt x="18044" y="13301"/>
                  </a:cubicBezTo>
                  <a:cubicBezTo>
                    <a:pt x="18403" y="12158"/>
                    <a:pt x="18487" y="10992"/>
                    <a:pt x="18293" y="9833"/>
                  </a:cubicBezTo>
                  <a:cubicBezTo>
                    <a:pt x="18106" y="8712"/>
                    <a:pt x="17668" y="7646"/>
                    <a:pt x="16993" y="6665"/>
                  </a:cubicBezTo>
                  <a:cubicBezTo>
                    <a:pt x="15632" y="4684"/>
                    <a:pt x="13449" y="3266"/>
                    <a:pt x="10849" y="2672"/>
                  </a:cubicBezTo>
                  <a:cubicBezTo>
                    <a:pt x="8097" y="2043"/>
                    <a:pt x="5973" y="2242"/>
                    <a:pt x="3749" y="3338"/>
                  </a:cubicBezTo>
                  <a:cubicBezTo>
                    <a:pt x="2997" y="3708"/>
                    <a:pt x="2705" y="3948"/>
                    <a:pt x="2519" y="4134"/>
                  </a:cubicBezTo>
                  <a:cubicBezTo>
                    <a:pt x="2248" y="4405"/>
                    <a:pt x="1992" y="4797"/>
                    <a:pt x="1638" y="5340"/>
                  </a:cubicBezTo>
                  <a:cubicBezTo>
                    <a:pt x="1283" y="5884"/>
                    <a:pt x="829" y="6580"/>
                    <a:pt x="162" y="7451"/>
                  </a:cubicBezTo>
                  <a:lnTo>
                    <a:pt x="0" y="7659"/>
                  </a:lnTo>
                  <a:lnTo>
                    <a:pt x="0" y="3160"/>
                  </a:lnTo>
                  <a:lnTo>
                    <a:pt x="237" y="2858"/>
                  </a:lnTo>
                  <a:cubicBezTo>
                    <a:pt x="718" y="2314"/>
                    <a:pt x="1318" y="1858"/>
                    <a:pt x="2390" y="1330"/>
                  </a:cubicBezTo>
                  <a:cubicBezTo>
                    <a:pt x="4176" y="451"/>
                    <a:pt x="5965" y="13"/>
                    <a:pt x="7896" y="1"/>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4" name="Freeform: Shape 15"/>
            <p:cNvSpPr/>
            <p:nvPr/>
          </p:nvSpPr>
          <p:spPr>
            <a:xfrm>
              <a:off x="0" y="68222"/>
              <a:ext cx="5217959" cy="6100081"/>
            </a:xfrm>
            <a:custGeom>
              <a:avLst/>
              <a:gdLst/>
              <a:ahLst/>
              <a:cxnLst>
                <a:cxn ang="0">
                  <a:pos x="wd2" y="hd2"/>
                </a:cxn>
                <a:cxn ang="5400000">
                  <a:pos x="wd2" y="hd2"/>
                </a:cxn>
                <a:cxn ang="10800000">
                  <a:pos x="wd2" y="hd2"/>
                </a:cxn>
                <a:cxn ang="16200000">
                  <a:pos x="wd2" y="hd2"/>
                </a:cxn>
              </a:cxnLst>
              <a:rect l="0" t="0" r="r" b="b"/>
              <a:pathLst>
                <a:path w="21113" h="21050" fill="norm" stroke="1" extrusionOk="0">
                  <a:moveTo>
                    <a:pt x="7896" y="1"/>
                  </a:moveTo>
                  <a:cubicBezTo>
                    <a:pt x="9054" y="-7"/>
                    <a:pt x="10263" y="138"/>
                    <a:pt x="11553" y="433"/>
                  </a:cubicBezTo>
                  <a:cubicBezTo>
                    <a:pt x="14962" y="1212"/>
                    <a:pt x="17684" y="3086"/>
                    <a:pt x="19338" y="5492"/>
                  </a:cubicBezTo>
                  <a:cubicBezTo>
                    <a:pt x="21022" y="7942"/>
                    <a:pt x="21600" y="10942"/>
                    <a:pt x="20670" y="13902"/>
                  </a:cubicBezTo>
                  <a:cubicBezTo>
                    <a:pt x="19749" y="16835"/>
                    <a:pt x="16855" y="17530"/>
                    <a:pt x="13997" y="18937"/>
                  </a:cubicBezTo>
                  <a:cubicBezTo>
                    <a:pt x="11140" y="20344"/>
                    <a:pt x="8308" y="21593"/>
                    <a:pt x="4869" y="20807"/>
                  </a:cubicBezTo>
                  <a:cubicBezTo>
                    <a:pt x="2994" y="20379"/>
                    <a:pt x="1483" y="19619"/>
                    <a:pt x="242" y="18622"/>
                  </a:cubicBezTo>
                  <a:lnTo>
                    <a:pt x="0" y="18405"/>
                  </a:lnTo>
                  <a:lnTo>
                    <a:pt x="0" y="15278"/>
                  </a:lnTo>
                  <a:lnTo>
                    <a:pt x="453" y="15883"/>
                  </a:lnTo>
                  <a:cubicBezTo>
                    <a:pt x="871" y="16389"/>
                    <a:pt x="1317" y="16831"/>
                    <a:pt x="1796" y="17217"/>
                  </a:cubicBezTo>
                  <a:cubicBezTo>
                    <a:pt x="2835" y="18052"/>
                    <a:pt x="4032" y="18616"/>
                    <a:pt x="5455" y="18941"/>
                  </a:cubicBezTo>
                  <a:cubicBezTo>
                    <a:pt x="6609" y="19205"/>
                    <a:pt x="7732" y="19174"/>
                    <a:pt x="8988" y="18848"/>
                  </a:cubicBezTo>
                  <a:cubicBezTo>
                    <a:pt x="10285" y="18509"/>
                    <a:pt x="11614" y="17880"/>
                    <a:pt x="12864" y="17265"/>
                  </a:cubicBezTo>
                  <a:cubicBezTo>
                    <a:pt x="13448" y="16977"/>
                    <a:pt x="14016" y="16725"/>
                    <a:pt x="14565" y="16481"/>
                  </a:cubicBezTo>
                  <a:cubicBezTo>
                    <a:pt x="15628" y="16010"/>
                    <a:pt x="16546" y="15602"/>
                    <a:pt x="17236" y="15096"/>
                  </a:cubicBezTo>
                  <a:cubicBezTo>
                    <a:pt x="17877" y="14627"/>
                    <a:pt x="18261" y="14105"/>
                    <a:pt x="18482" y="13402"/>
                  </a:cubicBezTo>
                  <a:cubicBezTo>
                    <a:pt x="18857" y="12209"/>
                    <a:pt x="18944" y="10990"/>
                    <a:pt x="18742" y="9780"/>
                  </a:cubicBezTo>
                  <a:cubicBezTo>
                    <a:pt x="18546" y="8609"/>
                    <a:pt x="18089" y="7496"/>
                    <a:pt x="17384" y="6470"/>
                  </a:cubicBezTo>
                  <a:cubicBezTo>
                    <a:pt x="15962" y="4402"/>
                    <a:pt x="13682" y="2921"/>
                    <a:pt x="10966" y="2300"/>
                  </a:cubicBezTo>
                  <a:cubicBezTo>
                    <a:pt x="9508" y="1967"/>
                    <a:pt x="8214" y="1862"/>
                    <a:pt x="7011" y="1979"/>
                  </a:cubicBezTo>
                  <a:cubicBezTo>
                    <a:pt x="5830" y="2094"/>
                    <a:pt x="4689" y="2430"/>
                    <a:pt x="3523" y="3004"/>
                  </a:cubicBezTo>
                  <a:cubicBezTo>
                    <a:pt x="2712" y="3403"/>
                    <a:pt x="2386" y="3673"/>
                    <a:pt x="2175" y="3884"/>
                  </a:cubicBezTo>
                  <a:cubicBezTo>
                    <a:pt x="1874" y="4184"/>
                    <a:pt x="1609" y="4590"/>
                    <a:pt x="1242" y="5152"/>
                  </a:cubicBezTo>
                  <a:cubicBezTo>
                    <a:pt x="949" y="5602"/>
                    <a:pt x="588" y="6155"/>
                    <a:pt x="95" y="6824"/>
                  </a:cubicBezTo>
                  <a:lnTo>
                    <a:pt x="0" y="6951"/>
                  </a:lnTo>
                  <a:lnTo>
                    <a:pt x="0" y="3160"/>
                  </a:lnTo>
                  <a:lnTo>
                    <a:pt x="237" y="2858"/>
                  </a:lnTo>
                  <a:cubicBezTo>
                    <a:pt x="718" y="2314"/>
                    <a:pt x="1318" y="1858"/>
                    <a:pt x="2390" y="1330"/>
                  </a:cubicBezTo>
                  <a:cubicBezTo>
                    <a:pt x="4176" y="451"/>
                    <a:pt x="5965" y="13"/>
                    <a:pt x="7896" y="1"/>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46" name="Title 1"/>
          <p:cNvSpPr txBox="1"/>
          <p:nvPr>
            <p:ph type="title"/>
          </p:nvPr>
        </p:nvSpPr>
        <p:spPr>
          <a:xfrm>
            <a:off x="640079" y="1243013"/>
            <a:ext cx="3855722" cy="4371974"/>
          </a:xfrm>
          <a:prstGeom prst="rect">
            <a:avLst/>
          </a:prstGeom>
        </p:spPr>
        <p:txBody>
          <a:bodyPr/>
          <a:lstStyle>
            <a:lvl1pPr>
              <a:defRPr b="1" sz="3600">
                <a:solidFill>
                  <a:srgbClr val="44546A"/>
                </a:solidFill>
                <a:latin typeface="Times New Roman"/>
                <a:ea typeface="Times New Roman"/>
                <a:cs typeface="Times New Roman"/>
                <a:sym typeface="Times New Roman"/>
              </a:defRPr>
            </a:lvl1pPr>
          </a:lstStyle>
          <a:p>
            <a:pPr/>
            <a:r>
              <a:t>Proposed solution</a:t>
            </a:r>
          </a:p>
        </p:txBody>
      </p:sp>
      <p:sp>
        <p:nvSpPr>
          <p:cNvPr id="247" name="Content Placeholder 2"/>
          <p:cNvSpPr txBox="1"/>
          <p:nvPr>
            <p:ph type="body" sz="half" idx="1"/>
          </p:nvPr>
        </p:nvSpPr>
        <p:spPr>
          <a:xfrm>
            <a:off x="6172200" y="804672"/>
            <a:ext cx="5221224" cy="5230368"/>
          </a:xfrm>
          <a:prstGeom prst="rect">
            <a:avLst/>
          </a:prstGeom>
        </p:spPr>
        <p:txBody>
          <a:bodyPr anchor="ctr"/>
          <a:lstStyle/>
          <a:p>
            <a:pPr>
              <a:defRPr b="1" sz="1600">
                <a:solidFill>
                  <a:srgbClr val="44546A"/>
                </a:solidFill>
              </a:defRPr>
            </a:pPr>
          </a:p>
          <a:p>
            <a:pPr>
              <a:defRPr b="1" sz="1600">
                <a:solidFill>
                  <a:srgbClr val="44546A"/>
                </a:solidFill>
              </a:defRPr>
            </a:pPr>
            <a:r>
              <a:t>Objective:</a:t>
            </a:r>
            <a:r>
              <a:rPr b="0"/>
              <a:t> Predict climate change impacts on global crop </a:t>
            </a:r>
            <a:r>
              <a:rPr b="0">
                <a:latin typeface="Times New Roman"/>
                <a:ea typeface="Times New Roman"/>
                <a:cs typeface="Times New Roman"/>
                <a:sym typeface="Times New Roman"/>
              </a:rPr>
              <a:t>yields</a:t>
            </a:r>
            <a:r>
              <a:rPr b="0"/>
              <a:t> using machine learning.</a:t>
            </a:r>
            <a:endParaRPr b="0"/>
          </a:p>
          <a:p>
            <a:pPr>
              <a:defRPr b="1" sz="1600">
                <a:solidFill>
                  <a:srgbClr val="44546A"/>
                </a:solidFill>
              </a:defRPr>
            </a:pPr>
            <a:r>
              <a:t>Key Steps:</a:t>
            </a:r>
          </a:p>
          <a:p>
            <a:pPr lvl="1" marL="685800" indent="-228600">
              <a:spcBef>
                <a:spcPts val="500"/>
              </a:spcBef>
              <a:defRPr b="1" sz="1600">
                <a:solidFill>
                  <a:srgbClr val="44546A"/>
                </a:solidFill>
              </a:defRPr>
            </a:pPr>
            <a:r>
              <a:t>Data Collection:</a:t>
            </a:r>
            <a:r>
              <a:rPr b="0"/>
              <a:t> Gather climate data (temperature, precipitation, CO₂) and crop yield data.</a:t>
            </a:r>
            <a:endParaRPr sz="2400"/>
          </a:p>
          <a:p>
            <a:pPr lvl="1" marL="685800" indent="-228600">
              <a:spcBef>
                <a:spcPts val="500"/>
              </a:spcBef>
              <a:defRPr b="1" sz="1600">
                <a:solidFill>
                  <a:srgbClr val="44546A"/>
                </a:solidFill>
              </a:defRPr>
            </a:pPr>
            <a:r>
              <a:t>EDA:</a:t>
            </a:r>
            <a:r>
              <a:rPr b="0"/>
              <a:t> Analyze relationships between climate variables and crop yields.</a:t>
            </a:r>
            <a:endParaRPr sz="2400"/>
          </a:p>
          <a:p>
            <a:pPr lvl="1" marL="685800" indent="-228600">
              <a:spcBef>
                <a:spcPts val="500"/>
              </a:spcBef>
              <a:defRPr b="1" sz="1600">
                <a:solidFill>
                  <a:srgbClr val="44546A"/>
                </a:solidFill>
              </a:defRPr>
            </a:pPr>
            <a:r>
              <a:t>Model Development:</a:t>
            </a:r>
            <a:r>
              <a:rPr b="0"/>
              <a:t> Build predictive models using Regression models for yield prediction and classification models for identifying high-risk regions.</a:t>
            </a:r>
            <a:endParaRPr sz="2400"/>
          </a:p>
          <a:p>
            <a:pPr lvl="1" marL="685800" indent="-228600">
              <a:spcBef>
                <a:spcPts val="500"/>
              </a:spcBef>
              <a:defRPr b="1" sz="1600">
                <a:solidFill>
                  <a:srgbClr val="44546A"/>
                </a:solidFill>
              </a:defRPr>
            </a:pPr>
            <a:r>
              <a:t>Adaptation Strategies:</a:t>
            </a:r>
            <a:r>
              <a:rPr b="0"/>
              <a:t> Evaluate strategies like irrigation changes, planting time adjustments, and crop diversification.</a:t>
            </a:r>
            <a:endParaRPr sz="2400"/>
          </a:p>
          <a:p>
            <a:pPr lvl="1" marL="685800" indent="-228600">
              <a:spcBef>
                <a:spcPts val="500"/>
              </a:spcBef>
              <a:defRPr b="1" sz="1600">
                <a:solidFill>
                  <a:srgbClr val="44546A"/>
                </a:solidFill>
              </a:defRPr>
            </a:pPr>
            <a:r>
              <a:t>Reporting:</a:t>
            </a:r>
            <a:r>
              <a:rPr b="0"/>
              <a:t> Create interactive dashboards and reports for stakeholders.</a:t>
            </a:r>
            <a:endParaRPr sz="2400"/>
          </a:p>
          <a:p>
            <a:pPr>
              <a:defRPr b="1" sz="1600">
                <a:solidFill>
                  <a:srgbClr val="44546A"/>
                </a:solidFill>
              </a:defRPr>
            </a:pPr>
            <a:r>
              <a:t>Outcome:</a:t>
            </a:r>
            <a:r>
              <a:rPr b="0"/>
              <a:t> Provide actionable insights to ensure global food security.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49" name="Rectangle 16"/>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50" name="Freeform: Shape 10"/>
          <p:cNvSpPr/>
          <p:nvPr/>
        </p:nvSpPr>
        <p:spPr>
          <a:xfrm>
            <a:off x="0" y="752347"/>
            <a:ext cx="12192001" cy="6105654"/>
          </a:xfrm>
          <a:custGeom>
            <a:avLst/>
            <a:gdLst/>
            <a:ahLst/>
            <a:cxnLst>
              <a:cxn ang="0">
                <a:pos x="wd2" y="hd2"/>
              </a:cxn>
              <a:cxn ang="5400000">
                <a:pos x="wd2" y="hd2"/>
              </a:cxn>
              <a:cxn ang="10800000">
                <a:pos x="wd2" y="hd2"/>
              </a:cxn>
              <a:cxn ang="16200000">
                <a:pos x="wd2" y="hd2"/>
              </a:cxn>
            </a:cxnLst>
            <a:rect l="0" t="0" r="r" b="b"/>
            <a:pathLst>
              <a:path w="21600" h="21597" fill="norm" stroke="1" extrusionOk="0">
                <a:moveTo>
                  <a:pt x="13355" y="2"/>
                </a:moveTo>
                <a:cubicBezTo>
                  <a:pt x="13371" y="-3"/>
                  <a:pt x="13389" y="1"/>
                  <a:pt x="13411" y="19"/>
                </a:cubicBezTo>
                <a:cubicBezTo>
                  <a:pt x="13487" y="81"/>
                  <a:pt x="13462" y="194"/>
                  <a:pt x="13443" y="297"/>
                </a:cubicBezTo>
                <a:cubicBezTo>
                  <a:pt x="13392" y="544"/>
                  <a:pt x="13392" y="811"/>
                  <a:pt x="13392" y="1151"/>
                </a:cubicBezTo>
                <a:cubicBezTo>
                  <a:pt x="13633" y="863"/>
                  <a:pt x="13557" y="338"/>
                  <a:pt x="13810" y="91"/>
                </a:cubicBezTo>
                <a:cubicBezTo>
                  <a:pt x="13854" y="400"/>
                  <a:pt x="13766" y="637"/>
                  <a:pt x="13747" y="883"/>
                </a:cubicBezTo>
                <a:cubicBezTo>
                  <a:pt x="13728" y="1110"/>
                  <a:pt x="13772" y="1161"/>
                  <a:pt x="13911" y="1110"/>
                </a:cubicBezTo>
                <a:cubicBezTo>
                  <a:pt x="14126" y="1027"/>
                  <a:pt x="14234" y="1151"/>
                  <a:pt x="14177" y="1480"/>
                </a:cubicBezTo>
                <a:cubicBezTo>
                  <a:pt x="14120" y="1788"/>
                  <a:pt x="14202" y="1819"/>
                  <a:pt x="14323" y="1737"/>
                </a:cubicBezTo>
                <a:cubicBezTo>
                  <a:pt x="14500" y="1614"/>
                  <a:pt x="14639" y="1747"/>
                  <a:pt x="14791" y="1840"/>
                </a:cubicBezTo>
                <a:cubicBezTo>
                  <a:pt x="15019" y="1984"/>
                  <a:pt x="15133" y="1922"/>
                  <a:pt x="15304" y="1624"/>
                </a:cubicBezTo>
                <a:cubicBezTo>
                  <a:pt x="15398" y="1449"/>
                  <a:pt x="15481" y="1274"/>
                  <a:pt x="15563" y="1027"/>
                </a:cubicBezTo>
                <a:cubicBezTo>
                  <a:pt x="15607" y="1593"/>
                  <a:pt x="15759" y="1007"/>
                  <a:pt x="15854" y="1202"/>
                </a:cubicBezTo>
                <a:cubicBezTo>
                  <a:pt x="15892" y="1603"/>
                  <a:pt x="15588" y="1922"/>
                  <a:pt x="15677" y="2467"/>
                </a:cubicBezTo>
                <a:cubicBezTo>
                  <a:pt x="15936" y="1809"/>
                  <a:pt x="16019" y="1068"/>
                  <a:pt x="16367" y="585"/>
                </a:cubicBezTo>
                <a:cubicBezTo>
                  <a:pt x="16443" y="698"/>
                  <a:pt x="16367" y="811"/>
                  <a:pt x="16398" y="904"/>
                </a:cubicBezTo>
                <a:cubicBezTo>
                  <a:pt x="16417" y="904"/>
                  <a:pt x="16297" y="1984"/>
                  <a:pt x="16791" y="2046"/>
                </a:cubicBezTo>
                <a:cubicBezTo>
                  <a:pt x="16791" y="2066"/>
                  <a:pt x="16791" y="2087"/>
                  <a:pt x="16810" y="2107"/>
                </a:cubicBezTo>
                <a:cubicBezTo>
                  <a:pt x="16879" y="2220"/>
                  <a:pt x="17044" y="2117"/>
                  <a:pt x="17056" y="2303"/>
                </a:cubicBezTo>
                <a:cubicBezTo>
                  <a:pt x="17069" y="2508"/>
                  <a:pt x="17126" y="2704"/>
                  <a:pt x="17094" y="2920"/>
                </a:cubicBezTo>
                <a:cubicBezTo>
                  <a:pt x="17069" y="3084"/>
                  <a:pt x="17037" y="3259"/>
                  <a:pt x="17037" y="3434"/>
                </a:cubicBezTo>
                <a:cubicBezTo>
                  <a:pt x="17037" y="3619"/>
                  <a:pt x="16822" y="3876"/>
                  <a:pt x="17107" y="3989"/>
                </a:cubicBezTo>
                <a:cubicBezTo>
                  <a:pt x="17120" y="3989"/>
                  <a:pt x="17088" y="4308"/>
                  <a:pt x="17075" y="4483"/>
                </a:cubicBezTo>
                <a:cubicBezTo>
                  <a:pt x="17063" y="4627"/>
                  <a:pt x="17006" y="4802"/>
                  <a:pt x="17120" y="4905"/>
                </a:cubicBezTo>
                <a:cubicBezTo>
                  <a:pt x="17189" y="4956"/>
                  <a:pt x="17316" y="4709"/>
                  <a:pt x="17329" y="4493"/>
                </a:cubicBezTo>
                <a:cubicBezTo>
                  <a:pt x="17341" y="4298"/>
                  <a:pt x="17354" y="4102"/>
                  <a:pt x="17329" y="3917"/>
                </a:cubicBezTo>
                <a:cubicBezTo>
                  <a:pt x="17297" y="3691"/>
                  <a:pt x="17347" y="3568"/>
                  <a:pt x="17461" y="3506"/>
                </a:cubicBezTo>
                <a:cubicBezTo>
                  <a:pt x="17582" y="3434"/>
                  <a:pt x="17645" y="3300"/>
                  <a:pt x="17702" y="3115"/>
                </a:cubicBezTo>
                <a:cubicBezTo>
                  <a:pt x="17841" y="2663"/>
                  <a:pt x="18006" y="2231"/>
                  <a:pt x="18088" y="1737"/>
                </a:cubicBezTo>
                <a:cubicBezTo>
                  <a:pt x="18101" y="1644"/>
                  <a:pt x="18126" y="1531"/>
                  <a:pt x="18233" y="1490"/>
                </a:cubicBezTo>
                <a:cubicBezTo>
                  <a:pt x="18069" y="2827"/>
                  <a:pt x="17645" y="4041"/>
                  <a:pt x="17670" y="5419"/>
                </a:cubicBezTo>
                <a:cubicBezTo>
                  <a:pt x="17803" y="5049"/>
                  <a:pt x="17809" y="4606"/>
                  <a:pt x="17904" y="4205"/>
                </a:cubicBezTo>
                <a:cubicBezTo>
                  <a:pt x="17974" y="4493"/>
                  <a:pt x="17898" y="4761"/>
                  <a:pt x="17860" y="5028"/>
                </a:cubicBezTo>
                <a:cubicBezTo>
                  <a:pt x="17828" y="5254"/>
                  <a:pt x="17822" y="5460"/>
                  <a:pt x="18018" y="5480"/>
                </a:cubicBezTo>
                <a:cubicBezTo>
                  <a:pt x="18037" y="5480"/>
                  <a:pt x="18050" y="5480"/>
                  <a:pt x="18069" y="5480"/>
                </a:cubicBezTo>
                <a:cubicBezTo>
                  <a:pt x="18151" y="5398"/>
                  <a:pt x="18189" y="5285"/>
                  <a:pt x="18214" y="5141"/>
                </a:cubicBezTo>
                <a:cubicBezTo>
                  <a:pt x="18227" y="5059"/>
                  <a:pt x="18252" y="4946"/>
                  <a:pt x="18309" y="4946"/>
                </a:cubicBezTo>
                <a:cubicBezTo>
                  <a:pt x="18525" y="4956"/>
                  <a:pt x="18588" y="4678"/>
                  <a:pt x="18651" y="4411"/>
                </a:cubicBezTo>
                <a:cubicBezTo>
                  <a:pt x="18759" y="4555"/>
                  <a:pt x="18683" y="4678"/>
                  <a:pt x="18689" y="4791"/>
                </a:cubicBezTo>
                <a:cubicBezTo>
                  <a:pt x="18695" y="4863"/>
                  <a:pt x="18702" y="4935"/>
                  <a:pt x="18759" y="4935"/>
                </a:cubicBezTo>
                <a:cubicBezTo>
                  <a:pt x="18803" y="4935"/>
                  <a:pt x="18860" y="4905"/>
                  <a:pt x="18860" y="4833"/>
                </a:cubicBezTo>
                <a:cubicBezTo>
                  <a:pt x="18866" y="4380"/>
                  <a:pt x="19170" y="4123"/>
                  <a:pt x="19170" y="3650"/>
                </a:cubicBezTo>
                <a:cubicBezTo>
                  <a:pt x="19170" y="3362"/>
                  <a:pt x="19341" y="3794"/>
                  <a:pt x="19410" y="3557"/>
                </a:cubicBezTo>
                <a:cubicBezTo>
                  <a:pt x="19429" y="3506"/>
                  <a:pt x="19455" y="3701"/>
                  <a:pt x="19448" y="3784"/>
                </a:cubicBezTo>
                <a:cubicBezTo>
                  <a:pt x="19442" y="3866"/>
                  <a:pt x="19398" y="3938"/>
                  <a:pt x="19429" y="4041"/>
                </a:cubicBezTo>
                <a:cubicBezTo>
                  <a:pt x="19543" y="4092"/>
                  <a:pt x="19588" y="3958"/>
                  <a:pt x="19619" y="3835"/>
                </a:cubicBezTo>
                <a:cubicBezTo>
                  <a:pt x="19695" y="3568"/>
                  <a:pt x="19784" y="3300"/>
                  <a:pt x="19809" y="3002"/>
                </a:cubicBezTo>
                <a:cubicBezTo>
                  <a:pt x="19815" y="2899"/>
                  <a:pt x="19847" y="2837"/>
                  <a:pt x="19910" y="2848"/>
                </a:cubicBezTo>
                <a:cubicBezTo>
                  <a:pt x="19993" y="2868"/>
                  <a:pt x="19967" y="2971"/>
                  <a:pt x="19961" y="3053"/>
                </a:cubicBezTo>
                <a:cubicBezTo>
                  <a:pt x="19955" y="3105"/>
                  <a:pt x="19936" y="3156"/>
                  <a:pt x="19980" y="3208"/>
                </a:cubicBezTo>
                <a:cubicBezTo>
                  <a:pt x="20429" y="2004"/>
                  <a:pt x="20404" y="1367"/>
                  <a:pt x="20771" y="19"/>
                </a:cubicBezTo>
                <a:cubicBezTo>
                  <a:pt x="20841" y="318"/>
                  <a:pt x="20790" y="534"/>
                  <a:pt x="20777" y="739"/>
                </a:cubicBezTo>
                <a:cubicBezTo>
                  <a:pt x="20746" y="1254"/>
                  <a:pt x="20689" y="935"/>
                  <a:pt x="20651" y="1449"/>
                </a:cubicBezTo>
                <a:cubicBezTo>
                  <a:pt x="20632" y="1696"/>
                  <a:pt x="20569" y="1922"/>
                  <a:pt x="20670" y="2200"/>
                </a:cubicBezTo>
                <a:cubicBezTo>
                  <a:pt x="20739" y="2385"/>
                  <a:pt x="20663" y="2683"/>
                  <a:pt x="20606" y="2909"/>
                </a:cubicBezTo>
                <a:cubicBezTo>
                  <a:pt x="20556" y="3095"/>
                  <a:pt x="20543" y="3280"/>
                  <a:pt x="20606" y="3526"/>
                </a:cubicBezTo>
                <a:cubicBezTo>
                  <a:pt x="20644" y="3300"/>
                  <a:pt x="20676" y="3125"/>
                  <a:pt x="20701" y="2951"/>
                </a:cubicBezTo>
                <a:cubicBezTo>
                  <a:pt x="20720" y="2807"/>
                  <a:pt x="20765" y="2724"/>
                  <a:pt x="20860" y="2735"/>
                </a:cubicBezTo>
                <a:cubicBezTo>
                  <a:pt x="20910" y="2735"/>
                  <a:pt x="20980" y="2704"/>
                  <a:pt x="21005" y="2807"/>
                </a:cubicBezTo>
                <a:cubicBezTo>
                  <a:pt x="21030" y="2889"/>
                  <a:pt x="21005" y="3002"/>
                  <a:pt x="20961" y="3043"/>
                </a:cubicBezTo>
                <a:cubicBezTo>
                  <a:pt x="20879" y="3095"/>
                  <a:pt x="20803" y="3146"/>
                  <a:pt x="20796" y="3321"/>
                </a:cubicBezTo>
                <a:cubicBezTo>
                  <a:pt x="20784" y="3557"/>
                  <a:pt x="20834" y="3424"/>
                  <a:pt x="20898" y="3382"/>
                </a:cubicBezTo>
                <a:cubicBezTo>
                  <a:pt x="20967" y="3341"/>
                  <a:pt x="20986" y="3465"/>
                  <a:pt x="20974" y="3547"/>
                </a:cubicBezTo>
                <a:cubicBezTo>
                  <a:pt x="20917" y="3856"/>
                  <a:pt x="21018" y="4174"/>
                  <a:pt x="20936" y="4493"/>
                </a:cubicBezTo>
                <a:cubicBezTo>
                  <a:pt x="21138" y="4411"/>
                  <a:pt x="21227" y="4236"/>
                  <a:pt x="21258" y="3866"/>
                </a:cubicBezTo>
                <a:cubicBezTo>
                  <a:pt x="21265" y="3732"/>
                  <a:pt x="21252" y="3588"/>
                  <a:pt x="21309" y="3465"/>
                </a:cubicBezTo>
                <a:cubicBezTo>
                  <a:pt x="21341" y="3393"/>
                  <a:pt x="21379" y="3321"/>
                  <a:pt x="21442" y="3372"/>
                </a:cubicBezTo>
                <a:cubicBezTo>
                  <a:pt x="21486" y="3403"/>
                  <a:pt x="21486" y="3485"/>
                  <a:pt x="21473" y="3557"/>
                </a:cubicBezTo>
                <a:cubicBezTo>
                  <a:pt x="21404" y="3856"/>
                  <a:pt x="21385" y="4174"/>
                  <a:pt x="21360" y="4483"/>
                </a:cubicBezTo>
                <a:cubicBezTo>
                  <a:pt x="21353" y="4534"/>
                  <a:pt x="21341" y="4586"/>
                  <a:pt x="21404" y="4637"/>
                </a:cubicBezTo>
                <a:cubicBezTo>
                  <a:pt x="21461" y="4277"/>
                  <a:pt x="21537" y="3928"/>
                  <a:pt x="21600" y="3568"/>
                </a:cubicBezTo>
                <a:lnTo>
                  <a:pt x="21600" y="21597"/>
                </a:lnTo>
                <a:lnTo>
                  <a:pt x="0" y="21597"/>
                </a:lnTo>
                <a:lnTo>
                  <a:pt x="0" y="3279"/>
                </a:lnTo>
                <a:lnTo>
                  <a:pt x="110" y="3193"/>
                </a:lnTo>
                <a:cubicBezTo>
                  <a:pt x="162" y="3163"/>
                  <a:pt x="218" y="3141"/>
                  <a:pt x="276" y="3125"/>
                </a:cubicBezTo>
                <a:cubicBezTo>
                  <a:pt x="397" y="3105"/>
                  <a:pt x="435" y="2971"/>
                  <a:pt x="491" y="2837"/>
                </a:cubicBezTo>
                <a:cubicBezTo>
                  <a:pt x="688" y="2385"/>
                  <a:pt x="865" y="1902"/>
                  <a:pt x="1131" y="1521"/>
                </a:cubicBezTo>
                <a:cubicBezTo>
                  <a:pt x="1099" y="1963"/>
                  <a:pt x="922" y="2313"/>
                  <a:pt x="846" y="2776"/>
                </a:cubicBezTo>
                <a:cubicBezTo>
                  <a:pt x="1137" y="2405"/>
                  <a:pt x="1289" y="1922"/>
                  <a:pt x="1466" y="1480"/>
                </a:cubicBezTo>
                <a:cubicBezTo>
                  <a:pt x="1548" y="1274"/>
                  <a:pt x="1650" y="1089"/>
                  <a:pt x="1694" y="853"/>
                </a:cubicBezTo>
                <a:cubicBezTo>
                  <a:pt x="1703" y="791"/>
                  <a:pt x="1723" y="694"/>
                  <a:pt x="1770" y="680"/>
                </a:cubicBezTo>
                <a:cubicBezTo>
                  <a:pt x="1786" y="676"/>
                  <a:pt x="1805" y="680"/>
                  <a:pt x="1827" y="698"/>
                </a:cubicBezTo>
                <a:cubicBezTo>
                  <a:pt x="1903" y="760"/>
                  <a:pt x="1877" y="873"/>
                  <a:pt x="1858" y="976"/>
                </a:cubicBezTo>
                <a:cubicBezTo>
                  <a:pt x="1808" y="1223"/>
                  <a:pt x="1808" y="1490"/>
                  <a:pt x="1808" y="1830"/>
                </a:cubicBezTo>
                <a:cubicBezTo>
                  <a:pt x="2048" y="1542"/>
                  <a:pt x="1972" y="1017"/>
                  <a:pt x="2225" y="770"/>
                </a:cubicBezTo>
                <a:cubicBezTo>
                  <a:pt x="2270" y="1079"/>
                  <a:pt x="2181" y="1315"/>
                  <a:pt x="2162" y="1562"/>
                </a:cubicBezTo>
                <a:cubicBezTo>
                  <a:pt x="2143" y="1788"/>
                  <a:pt x="2187" y="1840"/>
                  <a:pt x="2327" y="1788"/>
                </a:cubicBezTo>
                <a:cubicBezTo>
                  <a:pt x="2542" y="1706"/>
                  <a:pt x="2649" y="1830"/>
                  <a:pt x="2592" y="2159"/>
                </a:cubicBezTo>
                <a:cubicBezTo>
                  <a:pt x="2535" y="2467"/>
                  <a:pt x="2618" y="2498"/>
                  <a:pt x="2738" y="2416"/>
                </a:cubicBezTo>
                <a:cubicBezTo>
                  <a:pt x="2915" y="2292"/>
                  <a:pt x="3054" y="2426"/>
                  <a:pt x="3206" y="2519"/>
                </a:cubicBezTo>
                <a:cubicBezTo>
                  <a:pt x="3434" y="2663"/>
                  <a:pt x="3548" y="2601"/>
                  <a:pt x="3719" y="2303"/>
                </a:cubicBezTo>
                <a:cubicBezTo>
                  <a:pt x="3814" y="2128"/>
                  <a:pt x="3896" y="1953"/>
                  <a:pt x="3978" y="1706"/>
                </a:cubicBezTo>
                <a:cubicBezTo>
                  <a:pt x="4023" y="2272"/>
                  <a:pt x="4174" y="1686"/>
                  <a:pt x="4269" y="1881"/>
                </a:cubicBezTo>
                <a:cubicBezTo>
                  <a:pt x="4307" y="2282"/>
                  <a:pt x="4004" y="2601"/>
                  <a:pt x="4092" y="3146"/>
                </a:cubicBezTo>
                <a:cubicBezTo>
                  <a:pt x="4352" y="2488"/>
                  <a:pt x="4434" y="1747"/>
                  <a:pt x="4782" y="1264"/>
                </a:cubicBezTo>
                <a:cubicBezTo>
                  <a:pt x="4858" y="1377"/>
                  <a:pt x="4782" y="1490"/>
                  <a:pt x="4814" y="1583"/>
                </a:cubicBezTo>
                <a:cubicBezTo>
                  <a:pt x="4833" y="1583"/>
                  <a:pt x="4712" y="2663"/>
                  <a:pt x="5206" y="2724"/>
                </a:cubicBezTo>
                <a:cubicBezTo>
                  <a:pt x="5206" y="2745"/>
                  <a:pt x="5206" y="2765"/>
                  <a:pt x="5225" y="2786"/>
                </a:cubicBezTo>
                <a:cubicBezTo>
                  <a:pt x="5295" y="2899"/>
                  <a:pt x="5459" y="2796"/>
                  <a:pt x="5472" y="2981"/>
                </a:cubicBezTo>
                <a:cubicBezTo>
                  <a:pt x="5484" y="3187"/>
                  <a:pt x="5541" y="3383"/>
                  <a:pt x="5510" y="3598"/>
                </a:cubicBezTo>
                <a:cubicBezTo>
                  <a:pt x="5484" y="3763"/>
                  <a:pt x="5453" y="3938"/>
                  <a:pt x="5453" y="4113"/>
                </a:cubicBezTo>
                <a:cubicBezTo>
                  <a:pt x="5453" y="4298"/>
                  <a:pt x="5238" y="4555"/>
                  <a:pt x="5522" y="4668"/>
                </a:cubicBezTo>
                <a:cubicBezTo>
                  <a:pt x="5535" y="4668"/>
                  <a:pt x="5503" y="4987"/>
                  <a:pt x="5491" y="5162"/>
                </a:cubicBezTo>
                <a:cubicBezTo>
                  <a:pt x="5478" y="5306"/>
                  <a:pt x="5421" y="5481"/>
                  <a:pt x="5535" y="5583"/>
                </a:cubicBezTo>
                <a:cubicBezTo>
                  <a:pt x="5605" y="5635"/>
                  <a:pt x="5731" y="5388"/>
                  <a:pt x="5744" y="5172"/>
                </a:cubicBezTo>
                <a:cubicBezTo>
                  <a:pt x="5756" y="4977"/>
                  <a:pt x="5769" y="4781"/>
                  <a:pt x="5744" y="4596"/>
                </a:cubicBezTo>
                <a:cubicBezTo>
                  <a:pt x="5712" y="4370"/>
                  <a:pt x="5763" y="4246"/>
                  <a:pt x="5877" y="4185"/>
                </a:cubicBezTo>
                <a:cubicBezTo>
                  <a:pt x="5997" y="4113"/>
                  <a:pt x="6060" y="3979"/>
                  <a:pt x="6117" y="3794"/>
                </a:cubicBezTo>
                <a:cubicBezTo>
                  <a:pt x="6256" y="3341"/>
                  <a:pt x="6421" y="2909"/>
                  <a:pt x="6503" y="2416"/>
                </a:cubicBezTo>
                <a:cubicBezTo>
                  <a:pt x="6516" y="2323"/>
                  <a:pt x="6541" y="2210"/>
                  <a:pt x="6649" y="2169"/>
                </a:cubicBezTo>
                <a:cubicBezTo>
                  <a:pt x="6484" y="3506"/>
                  <a:pt x="6060" y="4719"/>
                  <a:pt x="6086" y="6098"/>
                </a:cubicBezTo>
                <a:cubicBezTo>
                  <a:pt x="6218" y="5727"/>
                  <a:pt x="6225" y="5285"/>
                  <a:pt x="6320" y="4884"/>
                </a:cubicBezTo>
                <a:cubicBezTo>
                  <a:pt x="6389" y="5172"/>
                  <a:pt x="6313" y="5439"/>
                  <a:pt x="6275" y="5707"/>
                </a:cubicBezTo>
                <a:cubicBezTo>
                  <a:pt x="6244" y="5933"/>
                  <a:pt x="6237" y="6139"/>
                  <a:pt x="6434" y="6159"/>
                </a:cubicBezTo>
                <a:cubicBezTo>
                  <a:pt x="6453" y="6159"/>
                  <a:pt x="6465" y="6159"/>
                  <a:pt x="6484" y="6159"/>
                </a:cubicBezTo>
                <a:cubicBezTo>
                  <a:pt x="6566" y="6077"/>
                  <a:pt x="6604" y="5964"/>
                  <a:pt x="6630" y="5820"/>
                </a:cubicBezTo>
                <a:cubicBezTo>
                  <a:pt x="6642" y="5738"/>
                  <a:pt x="6668" y="5624"/>
                  <a:pt x="6725" y="5624"/>
                </a:cubicBezTo>
                <a:cubicBezTo>
                  <a:pt x="6940" y="5635"/>
                  <a:pt x="7003" y="5357"/>
                  <a:pt x="7066" y="5090"/>
                </a:cubicBezTo>
                <a:cubicBezTo>
                  <a:pt x="7174" y="5234"/>
                  <a:pt x="7098" y="5357"/>
                  <a:pt x="7104" y="5470"/>
                </a:cubicBezTo>
                <a:cubicBezTo>
                  <a:pt x="7111" y="5542"/>
                  <a:pt x="7117" y="5614"/>
                  <a:pt x="7174" y="5614"/>
                </a:cubicBezTo>
                <a:cubicBezTo>
                  <a:pt x="7218" y="5614"/>
                  <a:pt x="7275" y="5583"/>
                  <a:pt x="7275" y="5511"/>
                </a:cubicBezTo>
                <a:cubicBezTo>
                  <a:pt x="7282" y="5059"/>
                  <a:pt x="7585" y="4802"/>
                  <a:pt x="7585" y="4329"/>
                </a:cubicBezTo>
                <a:cubicBezTo>
                  <a:pt x="7585" y="4041"/>
                  <a:pt x="7756" y="4473"/>
                  <a:pt x="7826" y="4236"/>
                </a:cubicBezTo>
                <a:cubicBezTo>
                  <a:pt x="7845" y="4185"/>
                  <a:pt x="7870" y="4380"/>
                  <a:pt x="7864" y="4462"/>
                </a:cubicBezTo>
                <a:cubicBezTo>
                  <a:pt x="7857" y="4545"/>
                  <a:pt x="7813" y="4617"/>
                  <a:pt x="7845" y="4719"/>
                </a:cubicBezTo>
                <a:cubicBezTo>
                  <a:pt x="7959" y="4771"/>
                  <a:pt x="8003" y="4637"/>
                  <a:pt x="8035" y="4514"/>
                </a:cubicBezTo>
                <a:cubicBezTo>
                  <a:pt x="8111" y="4246"/>
                  <a:pt x="8199" y="3979"/>
                  <a:pt x="8224" y="3681"/>
                </a:cubicBezTo>
                <a:cubicBezTo>
                  <a:pt x="8231" y="3578"/>
                  <a:pt x="8262" y="3516"/>
                  <a:pt x="8326" y="3526"/>
                </a:cubicBezTo>
                <a:cubicBezTo>
                  <a:pt x="8408" y="3547"/>
                  <a:pt x="8383" y="3650"/>
                  <a:pt x="8376" y="3732"/>
                </a:cubicBezTo>
                <a:cubicBezTo>
                  <a:pt x="8370" y="3784"/>
                  <a:pt x="8351" y="3835"/>
                  <a:pt x="8395" y="3886"/>
                </a:cubicBezTo>
                <a:cubicBezTo>
                  <a:pt x="8845" y="2683"/>
                  <a:pt x="8819" y="2046"/>
                  <a:pt x="9186" y="698"/>
                </a:cubicBezTo>
                <a:cubicBezTo>
                  <a:pt x="9256" y="997"/>
                  <a:pt x="9205" y="1213"/>
                  <a:pt x="9193" y="1418"/>
                </a:cubicBezTo>
                <a:cubicBezTo>
                  <a:pt x="9161" y="1932"/>
                  <a:pt x="9104" y="1614"/>
                  <a:pt x="9066" y="2128"/>
                </a:cubicBezTo>
                <a:cubicBezTo>
                  <a:pt x="9047" y="2375"/>
                  <a:pt x="8984" y="2601"/>
                  <a:pt x="9085" y="2879"/>
                </a:cubicBezTo>
                <a:cubicBezTo>
                  <a:pt x="9155" y="3064"/>
                  <a:pt x="9079" y="3362"/>
                  <a:pt x="9022" y="3588"/>
                </a:cubicBezTo>
                <a:cubicBezTo>
                  <a:pt x="8971" y="3773"/>
                  <a:pt x="8959" y="3958"/>
                  <a:pt x="9022" y="4205"/>
                </a:cubicBezTo>
                <a:cubicBezTo>
                  <a:pt x="9060" y="3979"/>
                  <a:pt x="9091" y="3804"/>
                  <a:pt x="9117" y="3629"/>
                </a:cubicBezTo>
                <a:cubicBezTo>
                  <a:pt x="9136" y="3485"/>
                  <a:pt x="9180" y="3403"/>
                  <a:pt x="9275" y="3413"/>
                </a:cubicBezTo>
                <a:cubicBezTo>
                  <a:pt x="9326" y="3413"/>
                  <a:pt x="9395" y="3383"/>
                  <a:pt x="9420" y="3485"/>
                </a:cubicBezTo>
                <a:cubicBezTo>
                  <a:pt x="9446" y="3568"/>
                  <a:pt x="9420" y="3681"/>
                  <a:pt x="9376" y="3722"/>
                </a:cubicBezTo>
                <a:cubicBezTo>
                  <a:pt x="9294" y="3773"/>
                  <a:pt x="9218" y="3825"/>
                  <a:pt x="9212" y="4000"/>
                </a:cubicBezTo>
                <a:cubicBezTo>
                  <a:pt x="9199" y="4236"/>
                  <a:pt x="9250" y="4102"/>
                  <a:pt x="9313" y="4061"/>
                </a:cubicBezTo>
                <a:cubicBezTo>
                  <a:pt x="9382" y="4020"/>
                  <a:pt x="9401" y="4144"/>
                  <a:pt x="9389" y="4226"/>
                </a:cubicBezTo>
                <a:cubicBezTo>
                  <a:pt x="9332" y="4534"/>
                  <a:pt x="9433" y="4853"/>
                  <a:pt x="9351" y="5172"/>
                </a:cubicBezTo>
                <a:cubicBezTo>
                  <a:pt x="9553" y="5090"/>
                  <a:pt x="9642" y="4915"/>
                  <a:pt x="9674" y="4545"/>
                </a:cubicBezTo>
                <a:cubicBezTo>
                  <a:pt x="9680" y="4411"/>
                  <a:pt x="9667" y="4267"/>
                  <a:pt x="9724" y="4144"/>
                </a:cubicBezTo>
                <a:cubicBezTo>
                  <a:pt x="9748" y="4090"/>
                  <a:pt x="9775" y="4036"/>
                  <a:pt x="9814" y="4034"/>
                </a:cubicBezTo>
                <a:lnTo>
                  <a:pt x="9837" y="4043"/>
                </a:lnTo>
                <a:lnTo>
                  <a:pt x="9876" y="3947"/>
                </a:lnTo>
                <a:cubicBezTo>
                  <a:pt x="9937" y="3840"/>
                  <a:pt x="10026" y="3778"/>
                  <a:pt x="10159" y="3804"/>
                </a:cubicBezTo>
                <a:cubicBezTo>
                  <a:pt x="10235" y="3814"/>
                  <a:pt x="10292" y="3732"/>
                  <a:pt x="10273" y="3609"/>
                </a:cubicBezTo>
                <a:cubicBezTo>
                  <a:pt x="10235" y="3372"/>
                  <a:pt x="10342" y="3259"/>
                  <a:pt x="10425" y="3125"/>
                </a:cubicBezTo>
                <a:cubicBezTo>
                  <a:pt x="10570" y="2889"/>
                  <a:pt x="10722" y="2663"/>
                  <a:pt x="10747" y="2282"/>
                </a:cubicBezTo>
                <a:cubicBezTo>
                  <a:pt x="10861" y="2354"/>
                  <a:pt x="10849" y="2477"/>
                  <a:pt x="10823" y="2591"/>
                </a:cubicBezTo>
                <a:cubicBezTo>
                  <a:pt x="10760" y="2889"/>
                  <a:pt x="10690" y="3187"/>
                  <a:pt x="10627" y="3485"/>
                </a:cubicBezTo>
                <a:cubicBezTo>
                  <a:pt x="10589" y="3681"/>
                  <a:pt x="10532" y="3876"/>
                  <a:pt x="10576" y="4133"/>
                </a:cubicBezTo>
                <a:cubicBezTo>
                  <a:pt x="10804" y="3907"/>
                  <a:pt x="10849" y="3526"/>
                  <a:pt x="10918" y="3218"/>
                </a:cubicBezTo>
                <a:cubicBezTo>
                  <a:pt x="11007" y="2837"/>
                  <a:pt x="11171" y="2611"/>
                  <a:pt x="11361" y="2333"/>
                </a:cubicBezTo>
                <a:cubicBezTo>
                  <a:pt x="11412" y="2611"/>
                  <a:pt x="11272" y="2786"/>
                  <a:pt x="11279" y="3012"/>
                </a:cubicBezTo>
                <a:cubicBezTo>
                  <a:pt x="11298" y="3023"/>
                  <a:pt x="11336" y="3043"/>
                  <a:pt x="11336" y="3043"/>
                </a:cubicBezTo>
                <a:cubicBezTo>
                  <a:pt x="11437" y="2673"/>
                  <a:pt x="11627" y="2508"/>
                  <a:pt x="11861" y="2447"/>
                </a:cubicBezTo>
                <a:cubicBezTo>
                  <a:pt x="11981" y="2426"/>
                  <a:pt x="12019" y="2292"/>
                  <a:pt x="12076" y="2159"/>
                </a:cubicBezTo>
                <a:cubicBezTo>
                  <a:pt x="12272" y="1706"/>
                  <a:pt x="12450" y="1223"/>
                  <a:pt x="12715" y="842"/>
                </a:cubicBezTo>
                <a:cubicBezTo>
                  <a:pt x="12684" y="1284"/>
                  <a:pt x="12506" y="1634"/>
                  <a:pt x="12431" y="2097"/>
                </a:cubicBezTo>
                <a:cubicBezTo>
                  <a:pt x="12722" y="1727"/>
                  <a:pt x="12874" y="1243"/>
                  <a:pt x="13051" y="801"/>
                </a:cubicBezTo>
                <a:cubicBezTo>
                  <a:pt x="13133" y="595"/>
                  <a:pt x="13234" y="410"/>
                  <a:pt x="13279" y="174"/>
                </a:cubicBezTo>
                <a:cubicBezTo>
                  <a:pt x="13288" y="112"/>
                  <a:pt x="13308" y="16"/>
                  <a:pt x="13355" y="2"/>
                </a:cubicBezTo>
                <a:close/>
              </a:path>
            </a:pathLst>
          </a:custGeom>
          <a:solidFill>
            <a:srgbClr val="E7E6E6">
              <a:alpha val="50000"/>
            </a:srgbClr>
          </a:solidFill>
          <a:ln w="12700">
            <a:miter lim="400000"/>
          </a:ln>
        </p:spPr>
        <p:txBody>
          <a:bodyPr lIns="45719" rIns="45719" anchor="ctr"/>
          <a:lstStyle/>
          <a:p>
            <a:pPr algn="ctr"/>
          </a:p>
        </p:txBody>
      </p:sp>
      <p:sp>
        <p:nvSpPr>
          <p:cNvPr id="251" name="Title 1"/>
          <p:cNvSpPr txBox="1"/>
          <p:nvPr>
            <p:ph type="title"/>
          </p:nvPr>
        </p:nvSpPr>
        <p:spPr>
          <a:xfrm>
            <a:off x="838200" y="365125"/>
            <a:ext cx="10515600" cy="1325563"/>
          </a:xfrm>
          <a:prstGeom prst="rect">
            <a:avLst/>
          </a:prstGeom>
        </p:spPr>
        <p:txBody>
          <a:bodyPr/>
          <a:lstStyle>
            <a:lvl1pPr>
              <a:defRPr>
                <a:latin typeface="Times New Roman"/>
                <a:ea typeface="Times New Roman"/>
                <a:cs typeface="Times New Roman"/>
                <a:sym typeface="Times New Roman"/>
              </a:defRPr>
            </a:lvl1pPr>
          </a:lstStyle>
          <a:p>
            <a:pPr/>
            <a:r>
              <a:t>Model &amp; Algorithm</a:t>
            </a:r>
          </a:p>
        </p:txBody>
      </p:sp>
      <p:grpSp>
        <p:nvGrpSpPr>
          <p:cNvPr id="270" name="Content Placeholder 2"/>
          <p:cNvGrpSpPr/>
          <p:nvPr/>
        </p:nvGrpSpPr>
        <p:grpSpPr>
          <a:xfrm>
            <a:off x="838200" y="2054079"/>
            <a:ext cx="10515600" cy="4059469"/>
            <a:chOff x="0" y="0"/>
            <a:chExt cx="10515600" cy="4059467"/>
          </a:xfrm>
        </p:grpSpPr>
        <p:grpSp>
          <p:nvGrpSpPr>
            <p:cNvPr id="254" name="Group"/>
            <p:cNvGrpSpPr/>
            <p:nvPr/>
          </p:nvGrpSpPr>
          <p:grpSpPr>
            <a:xfrm>
              <a:off x="0" y="236160"/>
              <a:ext cx="10515600" cy="1153367"/>
              <a:chOff x="0" y="0"/>
              <a:chExt cx="10515600" cy="1153366"/>
            </a:xfrm>
          </p:grpSpPr>
          <p:sp>
            <p:nvSpPr>
              <p:cNvPr id="252" name="Rectangle"/>
              <p:cNvSpPr/>
              <p:nvPr/>
            </p:nvSpPr>
            <p:spPr>
              <a:xfrm>
                <a:off x="0" y="0"/>
                <a:ext cx="10515600" cy="1133999"/>
              </a:xfrm>
              <a:prstGeom prst="rect">
                <a:avLst/>
              </a:prstGeom>
              <a:solidFill>
                <a:srgbClr val="FFFFFF">
                  <a:alpha val="90000"/>
                </a:srgbClr>
              </a:solidFill>
              <a:ln w="12700" cap="flat">
                <a:solidFill>
                  <a:schemeClr val="accent4"/>
                </a:solidFill>
                <a:prstDash val="solid"/>
                <a:miter lim="800000"/>
              </a:ln>
              <a:effectLst/>
            </p:spPr>
            <p:txBody>
              <a:bodyPr wrap="square" lIns="45719" tIns="45719" rIns="45719" bIns="45719" numCol="1" anchor="t">
                <a:noAutofit/>
              </a:bodyPr>
              <a:lstStyle/>
              <a:p>
                <a:pPr defTabSz="711200">
                  <a:lnSpc>
                    <a:spcPct val="90000"/>
                  </a:lnSpc>
                  <a:spcBef>
                    <a:spcPts val="400"/>
                  </a:spcBef>
                  <a:defRPr sz="1600">
                    <a:latin typeface="Times New Roman"/>
                    <a:ea typeface="Times New Roman"/>
                    <a:cs typeface="Times New Roman"/>
                    <a:sym typeface="Times New Roman"/>
                  </a:defRPr>
                </a:pPr>
              </a:p>
            </p:txBody>
          </p:sp>
          <p:sp>
            <p:nvSpPr>
              <p:cNvPr id="253" name="Input: Climate data, crop yields, agricultural practices.…"/>
              <p:cNvSpPr txBox="1"/>
              <p:nvPr/>
            </p:nvSpPr>
            <p:spPr>
              <a:xfrm>
                <a:off x="702335" y="219455"/>
                <a:ext cx="9110930" cy="9339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3792" tIns="113792" rIns="113792" bIns="113792" numCol="1" anchor="t">
                <a:spAutoFit/>
              </a:bodyPr>
              <a:lstStyle/>
              <a:p>
                <a:pPr lvl="1" marL="171450" indent="-171450" defTabSz="711200">
                  <a:lnSpc>
                    <a:spcPct val="90000"/>
                  </a:lnSpc>
                  <a:spcBef>
                    <a:spcPts val="200"/>
                  </a:spcBef>
                  <a:buSzPct val="100000"/>
                  <a:buFont typeface="Arial"/>
                  <a:buChar char="•"/>
                  <a:defRPr b="1" sz="1600">
                    <a:latin typeface="Times New Roman"/>
                    <a:ea typeface="Times New Roman"/>
                    <a:cs typeface="Times New Roman"/>
                    <a:sym typeface="Times New Roman"/>
                  </a:defRPr>
                </a:pPr>
                <a:r>
                  <a:t>Input:</a:t>
                </a:r>
                <a:r>
                  <a:rPr b="0"/>
                  <a:t> Climate data, crop yields, agricultural practices.</a:t>
                </a:r>
              </a:p>
              <a:p>
                <a:pPr lvl="1" marL="171450" indent="-171450" defTabSz="711200">
                  <a:lnSpc>
                    <a:spcPct val="90000"/>
                  </a:lnSpc>
                  <a:spcBef>
                    <a:spcPts val="200"/>
                  </a:spcBef>
                  <a:buSzPct val="100000"/>
                  <a:buFont typeface="Arial"/>
                  <a:buChar char="•"/>
                  <a:defRPr b="1" sz="1600">
                    <a:latin typeface="Times New Roman"/>
                    <a:ea typeface="Times New Roman"/>
                    <a:cs typeface="Times New Roman"/>
                    <a:sym typeface="Times New Roman"/>
                  </a:defRPr>
                </a:pPr>
                <a:r>
                  <a:t>Preprocessing:</a:t>
                </a:r>
                <a:r>
                  <a:rPr b="0"/>
                  <a:t> Clean, normalize, and split data.</a:t>
                </a:r>
              </a:p>
              <a:p>
                <a:pPr lvl="1" marL="171450" indent="-171450" defTabSz="711200">
                  <a:lnSpc>
                    <a:spcPct val="90000"/>
                  </a:lnSpc>
                  <a:spcBef>
                    <a:spcPts val="200"/>
                  </a:spcBef>
                  <a:buSzPct val="100000"/>
                  <a:buFont typeface="Arial"/>
                  <a:buChar char="•"/>
                  <a:defRPr b="1" sz="1600">
                    <a:latin typeface="Times New Roman"/>
                    <a:ea typeface="Times New Roman"/>
                    <a:cs typeface="Times New Roman"/>
                    <a:sym typeface="Times New Roman"/>
                  </a:defRPr>
                </a:pPr>
                <a:r>
                  <a:t>Feature Engineering:</a:t>
                </a:r>
                <a:r>
                  <a:rPr b="0"/>
                  <a:t> Create relevant features (e.g., growing degree days).</a:t>
                </a:r>
              </a:p>
            </p:txBody>
          </p:sp>
        </p:grpSp>
        <p:grpSp>
          <p:nvGrpSpPr>
            <p:cNvPr id="257" name="Group"/>
            <p:cNvGrpSpPr/>
            <p:nvPr/>
          </p:nvGrpSpPr>
          <p:grpSpPr>
            <a:xfrm>
              <a:off x="525780" y="0"/>
              <a:ext cx="7360920" cy="472321"/>
              <a:chOff x="0" y="0"/>
              <a:chExt cx="7360919" cy="472320"/>
            </a:xfrm>
          </p:grpSpPr>
          <p:sp>
            <p:nvSpPr>
              <p:cNvPr id="255" name="Rounded Rectangle"/>
              <p:cNvSpPr/>
              <p:nvPr/>
            </p:nvSpPr>
            <p:spPr>
              <a:xfrm>
                <a:off x="0" y="0"/>
                <a:ext cx="7360920" cy="472321"/>
              </a:xfrm>
              <a:prstGeom prst="roundRect">
                <a:avLst>
                  <a:gd name="adj" fmla="val 16667"/>
                </a:avLst>
              </a:prstGeom>
              <a:solidFill>
                <a:schemeClr val="accent4"/>
              </a:solidFill>
              <a:ln w="12700" cap="flat">
                <a:solidFill>
                  <a:srgbClr val="FFFFFF"/>
                </a:solidFill>
                <a:prstDash val="solid"/>
                <a:miter lim="800000"/>
              </a:ln>
              <a:effectLst/>
            </p:spPr>
            <p:txBody>
              <a:bodyPr wrap="square" lIns="45719" tIns="45719" rIns="45719" bIns="45719" numCol="1" anchor="ctr">
                <a:noAutofit/>
              </a:bodyPr>
              <a:lstStyle/>
              <a:p>
                <a:pPr defTabSz="711200">
                  <a:lnSpc>
                    <a:spcPct val="90000"/>
                  </a:lnSpc>
                  <a:spcBef>
                    <a:spcPts val="1100"/>
                  </a:spcBef>
                  <a:defRPr sz="1600">
                    <a:solidFill>
                      <a:srgbClr val="FFFFFF"/>
                    </a:solidFill>
                    <a:latin typeface="Times New Roman"/>
                    <a:ea typeface="Times New Roman"/>
                    <a:cs typeface="Times New Roman"/>
                    <a:sym typeface="Times New Roman"/>
                  </a:defRPr>
                </a:pPr>
              </a:p>
            </p:txBody>
          </p:sp>
          <p:sp>
            <p:nvSpPr>
              <p:cNvPr id="256" name="Data Pipeline:"/>
              <p:cNvSpPr txBox="1"/>
              <p:nvPr/>
            </p:nvSpPr>
            <p:spPr>
              <a:xfrm>
                <a:off x="301281" y="126176"/>
                <a:ext cx="6758358" cy="2199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711200">
                  <a:lnSpc>
                    <a:spcPct val="90000"/>
                  </a:lnSpc>
                  <a:spcBef>
                    <a:spcPts val="600"/>
                  </a:spcBef>
                  <a:defRPr b="1" sz="1600">
                    <a:solidFill>
                      <a:srgbClr val="FFFFFF"/>
                    </a:solidFill>
                    <a:latin typeface="Times New Roman"/>
                    <a:ea typeface="Times New Roman"/>
                    <a:cs typeface="Times New Roman"/>
                    <a:sym typeface="Times New Roman"/>
                  </a:defRPr>
                </a:lvl1pPr>
              </a:lstStyle>
              <a:p>
                <a:pPr/>
                <a:r>
                  <a:t>Data Pipeline:</a:t>
                </a:r>
              </a:p>
            </p:txBody>
          </p:sp>
        </p:grpSp>
        <p:grpSp>
          <p:nvGrpSpPr>
            <p:cNvPr id="260" name="Group"/>
            <p:cNvGrpSpPr/>
            <p:nvPr/>
          </p:nvGrpSpPr>
          <p:grpSpPr>
            <a:xfrm>
              <a:off x="0" y="1692719"/>
              <a:ext cx="10515600" cy="1153368"/>
              <a:chOff x="0" y="0"/>
              <a:chExt cx="10515600" cy="1153366"/>
            </a:xfrm>
          </p:grpSpPr>
          <p:sp>
            <p:nvSpPr>
              <p:cNvPr id="258" name="Rectangle"/>
              <p:cNvSpPr/>
              <p:nvPr/>
            </p:nvSpPr>
            <p:spPr>
              <a:xfrm>
                <a:off x="0" y="0"/>
                <a:ext cx="10515600" cy="1133999"/>
              </a:xfrm>
              <a:prstGeom prst="rect">
                <a:avLst/>
              </a:prstGeom>
              <a:solidFill>
                <a:srgbClr val="FFFFFF">
                  <a:alpha val="90000"/>
                </a:srgbClr>
              </a:solidFill>
              <a:ln w="12700" cap="flat">
                <a:solidFill>
                  <a:schemeClr val="accent4"/>
                </a:solidFill>
                <a:prstDash val="solid"/>
                <a:miter lim="800000"/>
              </a:ln>
              <a:effectLst/>
            </p:spPr>
            <p:txBody>
              <a:bodyPr wrap="square" lIns="45719" tIns="45719" rIns="45719" bIns="45719" numCol="1" anchor="t">
                <a:noAutofit/>
              </a:bodyPr>
              <a:lstStyle/>
              <a:p>
                <a:pPr defTabSz="711200">
                  <a:lnSpc>
                    <a:spcPct val="90000"/>
                  </a:lnSpc>
                  <a:spcBef>
                    <a:spcPts val="400"/>
                  </a:spcBef>
                  <a:defRPr sz="1600">
                    <a:latin typeface="Times New Roman"/>
                    <a:ea typeface="Times New Roman"/>
                    <a:cs typeface="Times New Roman"/>
                    <a:sym typeface="Times New Roman"/>
                  </a:defRPr>
                </a:pPr>
              </a:p>
            </p:txBody>
          </p:sp>
          <p:sp>
            <p:nvSpPr>
              <p:cNvPr id="259" name="Algorithms: Linear Regression, Random Forest classifier, Gradient Boosting, Logistic Regression.…"/>
              <p:cNvSpPr txBox="1"/>
              <p:nvPr/>
            </p:nvSpPr>
            <p:spPr>
              <a:xfrm>
                <a:off x="702335" y="219455"/>
                <a:ext cx="9110930" cy="9339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3792" tIns="113792" rIns="113792" bIns="113792" numCol="1" anchor="t">
                <a:spAutoFit/>
              </a:bodyPr>
              <a:lstStyle/>
              <a:p>
                <a:pPr lvl="1" marL="171450" indent="-171450" defTabSz="711200">
                  <a:lnSpc>
                    <a:spcPct val="90000"/>
                  </a:lnSpc>
                  <a:spcBef>
                    <a:spcPts val="200"/>
                  </a:spcBef>
                  <a:buSzPct val="100000"/>
                  <a:buFont typeface="Arial"/>
                  <a:buChar char="•"/>
                  <a:defRPr b="1" sz="1600">
                    <a:latin typeface="Times New Roman"/>
                    <a:ea typeface="Times New Roman"/>
                    <a:cs typeface="Times New Roman"/>
                    <a:sym typeface="Times New Roman"/>
                  </a:defRPr>
                </a:pPr>
                <a:r>
                  <a:t>Algorithms:</a:t>
                </a:r>
                <a:r>
                  <a:rPr b="0"/>
                  <a:t> Linear Regression, Random Forest classifier, Gradient Boosting, Logistic Regression.</a:t>
                </a:r>
              </a:p>
              <a:p>
                <a:pPr lvl="1" marL="171450" indent="-171450" defTabSz="711200">
                  <a:lnSpc>
                    <a:spcPct val="90000"/>
                  </a:lnSpc>
                  <a:spcBef>
                    <a:spcPts val="200"/>
                  </a:spcBef>
                  <a:buSzPct val="100000"/>
                  <a:buFont typeface="Arial"/>
                  <a:buChar char="•"/>
                  <a:defRPr b="1" sz="1600">
                    <a:latin typeface="Times New Roman"/>
                    <a:ea typeface="Times New Roman"/>
                    <a:cs typeface="Times New Roman"/>
                    <a:sym typeface="Times New Roman"/>
                  </a:defRPr>
                </a:pPr>
                <a:r>
                  <a:t>Evaluation:</a:t>
                </a:r>
                <a:r>
                  <a:rPr b="0"/>
                  <a:t> RMSE, MAE, R² metrics.</a:t>
                </a:r>
              </a:p>
              <a:p>
                <a:pPr lvl="1" marL="171450" indent="-171450" defTabSz="711200">
                  <a:lnSpc>
                    <a:spcPct val="90000"/>
                  </a:lnSpc>
                  <a:spcBef>
                    <a:spcPts val="200"/>
                  </a:spcBef>
                  <a:buSzPct val="100000"/>
                  <a:buFont typeface="Arial"/>
                  <a:buChar char="•"/>
                  <a:defRPr b="1" sz="1600">
                    <a:latin typeface="Times New Roman"/>
                    <a:ea typeface="Times New Roman"/>
                    <a:cs typeface="Times New Roman"/>
                    <a:sym typeface="Times New Roman"/>
                  </a:defRPr>
                </a:pPr>
                <a:r>
                  <a:t>Interpretability:</a:t>
                </a:r>
                <a:r>
                  <a:rPr b="0"/>
                  <a:t> SHAP for model insights.</a:t>
                </a:r>
              </a:p>
            </p:txBody>
          </p:sp>
        </p:grpSp>
        <p:grpSp>
          <p:nvGrpSpPr>
            <p:cNvPr id="263" name="Group"/>
            <p:cNvGrpSpPr/>
            <p:nvPr/>
          </p:nvGrpSpPr>
          <p:grpSpPr>
            <a:xfrm>
              <a:off x="525780" y="1456560"/>
              <a:ext cx="7360920" cy="472321"/>
              <a:chOff x="0" y="0"/>
              <a:chExt cx="7360919" cy="472320"/>
            </a:xfrm>
          </p:grpSpPr>
          <p:sp>
            <p:nvSpPr>
              <p:cNvPr id="261" name="Rounded Rectangle"/>
              <p:cNvSpPr/>
              <p:nvPr/>
            </p:nvSpPr>
            <p:spPr>
              <a:xfrm>
                <a:off x="0" y="0"/>
                <a:ext cx="7360920" cy="472321"/>
              </a:xfrm>
              <a:prstGeom prst="roundRect">
                <a:avLst>
                  <a:gd name="adj" fmla="val 16667"/>
                </a:avLst>
              </a:prstGeom>
              <a:solidFill>
                <a:schemeClr val="accent4"/>
              </a:solidFill>
              <a:ln w="12700" cap="flat">
                <a:solidFill>
                  <a:srgbClr val="FFFFFF"/>
                </a:solidFill>
                <a:prstDash val="solid"/>
                <a:miter lim="800000"/>
              </a:ln>
              <a:effectLst/>
            </p:spPr>
            <p:txBody>
              <a:bodyPr wrap="square" lIns="45719" tIns="45719" rIns="45719" bIns="45719" numCol="1" anchor="ctr">
                <a:noAutofit/>
              </a:bodyPr>
              <a:lstStyle/>
              <a:p>
                <a:pPr defTabSz="711200">
                  <a:lnSpc>
                    <a:spcPct val="90000"/>
                  </a:lnSpc>
                  <a:spcBef>
                    <a:spcPts val="1100"/>
                  </a:spcBef>
                  <a:defRPr sz="1600">
                    <a:solidFill>
                      <a:srgbClr val="FFFFFF"/>
                    </a:solidFill>
                    <a:latin typeface="Times New Roman"/>
                    <a:ea typeface="Times New Roman"/>
                    <a:cs typeface="Times New Roman"/>
                    <a:sym typeface="Times New Roman"/>
                  </a:defRPr>
                </a:pPr>
              </a:p>
            </p:txBody>
          </p:sp>
          <p:sp>
            <p:nvSpPr>
              <p:cNvPr id="262" name="Model Training:"/>
              <p:cNvSpPr txBox="1"/>
              <p:nvPr/>
            </p:nvSpPr>
            <p:spPr>
              <a:xfrm>
                <a:off x="301281" y="126175"/>
                <a:ext cx="6758358" cy="2199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711200">
                  <a:lnSpc>
                    <a:spcPct val="90000"/>
                  </a:lnSpc>
                  <a:spcBef>
                    <a:spcPts val="600"/>
                  </a:spcBef>
                  <a:defRPr b="1" sz="1600">
                    <a:solidFill>
                      <a:srgbClr val="FFFFFF"/>
                    </a:solidFill>
                    <a:latin typeface="Times New Roman"/>
                    <a:ea typeface="Times New Roman"/>
                    <a:cs typeface="Times New Roman"/>
                    <a:sym typeface="Times New Roman"/>
                  </a:defRPr>
                </a:lvl1pPr>
              </a:lstStyle>
              <a:p>
                <a:pPr/>
                <a:r>
                  <a:t>Model Training:</a:t>
                </a:r>
              </a:p>
            </p:txBody>
          </p:sp>
        </p:grpSp>
        <p:grpSp>
          <p:nvGrpSpPr>
            <p:cNvPr id="266" name="Group"/>
            <p:cNvGrpSpPr/>
            <p:nvPr/>
          </p:nvGrpSpPr>
          <p:grpSpPr>
            <a:xfrm>
              <a:off x="0" y="3149280"/>
              <a:ext cx="10515600" cy="910188"/>
              <a:chOff x="0" y="0"/>
              <a:chExt cx="10515600" cy="910187"/>
            </a:xfrm>
          </p:grpSpPr>
          <p:sp>
            <p:nvSpPr>
              <p:cNvPr id="264" name="Rectangle"/>
              <p:cNvSpPr/>
              <p:nvPr/>
            </p:nvSpPr>
            <p:spPr>
              <a:xfrm>
                <a:off x="0" y="0"/>
                <a:ext cx="10515600" cy="907199"/>
              </a:xfrm>
              <a:prstGeom prst="rect">
                <a:avLst/>
              </a:prstGeom>
              <a:solidFill>
                <a:srgbClr val="FFFFFF">
                  <a:alpha val="90000"/>
                </a:srgbClr>
              </a:solidFill>
              <a:ln w="12700" cap="flat">
                <a:solidFill>
                  <a:schemeClr val="accent4"/>
                </a:solidFill>
                <a:prstDash val="solid"/>
                <a:miter lim="800000"/>
              </a:ln>
              <a:effectLst/>
            </p:spPr>
            <p:txBody>
              <a:bodyPr wrap="square" lIns="45719" tIns="45719" rIns="45719" bIns="45719" numCol="1" anchor="t">
                <a:noAutofit/>
              </a:bodyPr>
              <a:lstStyle/>
              <a:p>
                <a:pPr defTabSz="711200">
                  <a:lnSpc>
                    <a:spcPct val="90000"/>
                  </a:lnSpc>
                  <a:spcBef>
                    <a:spcPts val="400"/>
                  </a:spcBef>
                  <a:defRPr sz="1600">
                    <a:latin typeface="Times New Roman"/>
                    <a:ea typeface="Times New Roman"/>
                    <a:cs typeface="Times New Roman"/>
                    <a:sym typeface="Times New Roman"/>
                  </a:defRPr>
                </a:pPr>
              </a:p>
            </p:txBody>
          </p:sp>
          <p:sp>
            <p:nvSpPr>
              <p:cNvPr id="265" name="Predict crop yields under different climate scenarios (e.g., RCP 4.5, RCP 8.5).…"/>
              <p:cNvSpPr txBox="1"/>
              <p:nvPr/>
            </p:nvSpPr>
            <p:spPr>
              <a:xfrm>
                <a:off x="702335" y="219455"/>
                <a:ext cx="9110930" cy="6907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3792" tIns="113792" rIns="113792" bIns="113792" numCol="1" anchor="t">
                <a:spAutoFit/>
              </a:bodyPr>
              <a:lstStyle/>
              <a:p>
                <a:pPr lvl="1" marL="171450" indent="-171450" defTabSz="711200">
                  <a:lnSpc>
                    <a:spcPct val="90000"/>
                  </a:lnSpc>
                  <a:spcBef>
                    <a:spcPts val="200"/>
                  </a:spcBef>
                  <a:buSzPct val="100000"/>
                  <a:buFont typeface="Arial"/>
                  <a:buChar char="•"/>
                  <a:defRPr sz="1600">
                    <a:latin typeface="Times New Roman"/>
                    <a:ea typeface="Times New Roman"/>
                    <a:cs typeface="Times New Roman"/>
                    <a:sym typeface="Times New Roman"/>
                  </a:defRPr>
                </a:pPr>
                <a:r>
                  <a:t>Predict crop yields under different climate scenarios (e.g., RCP 4.5, RCP 8.5).</a:t>
                </a:r>
              </a:p>
              <a:p>
                <a:pPr lvl="1" marL="171450" indent="-171450" defTabSz="711200">
                  <a:lnSpc>
                    <a:spcPct val="90000"/>
                  </a:lnSpc>
                  <a:spcBef>
                    <a:spcPts val="200"/>
                  </a:spcBef>
                  <a:buSzPct val="100000"/>
                  <a:buFont typeface="Arial"/>
                  <a:buChar char="•"/>
                  <a:defRPr sz="1600">
                    <a:latin typeface="Times New Roman"/>
                    <a:ea typeface="Times New Roman"/>
                    <a:cs typeface="Times New Roman"/>
                    <a:sym typeface="Times New Roman"/>
                  </a:defRPr>
                </a:pPr>
                <a:r>
                  <a:t>Identify high-risk regions and crops.</a:t>
                </a:r>
              </a:p>
            </p:txBody>
          </p:sp>
        </p:grpSp>
        <p:grpSp>
          <p:nvGrpSpPr>
            <p:cNvPr id="269" name="Group"/>
            <p:cNvGrpSpPr/>
            <p:nvPr/>
          </p:nvGrpSpPr>
          <p:grpSpPr>
            <a:xfrm>
              <a:off x="525780" y="2913120"/>
              <a:ext cx="7360920" cy="472321"/>
              <a:chOff x="0" y="0"/>
              <a:chExt cx="7360919" cy="472320"/>
            </a:xfrm>
          </p:grpSpPr>
          <p:sp>
            <p:nvSpPr>
              <p:cNvPr id="267" name="Rounded Rectangle"/>
              <p:cNvSpPr/>
              <p:nvPr/>
            </p:nvSpPr>
            <p:spPr>
              <a:xfrm>
                <a:off x="0" y="0"/>
                <a:ext cx="7360920" cy="472321"/>
              </a:xfrm>
              <a:prstGeom prst="roundRect">
                <a:avLst>
                  <a:gd name="adj" fmla="val 16667"/>
                </a:avLst>
              </a:prstGeom>
              <a:solidFill>
                <a:schemeClr val="accent4"/>
              </a:solidFill>
              <a:ln w="12700" cap="flat">
                <a:solidFill>
                  <a:srgbClr val="FFFFFF"/>
                </a:solidFill>
                <a:prstDash val="solid"/>
                <a:miter lim="800000"/>
              </a:ln>
              <a:effectLst/>
            </p:spPr>
            <p:txBody>
              <a:bodyPr wrap="square" lIns="45719" tIns="45719" rIns="45719" bIns="45719" numCol="1" anchor="ctr">
                <a:noAutofit/>
              </a:bodyPr>
              <a:lstStyle/>
              <a:p>
                <a:pPr defTabSz="711200">
                  <a:lnSpc>
                    <a:spcPct val="90000"/>
                  </a:lnSpc>
                  <a:spcBef>
                    <a:spcPts val="1100"/>
                  </a:spcBef>
                  <a:defRPr sz="1600">
                    <a:solidFill>
                      <a:srgbClr val="FFFFFF"/>
                    </a:solidFill>
                    <a:latin typeface="Times New Roman"/>
                    <a:ea typeface="Times New Roman"/>
                    <a:cs typeface="Times New Roman"/>
                    <a:sym typeface="Times New Roman"/>
                  </a:defRPr>
                </a:pPr>
              </a:p>
            </p:txBody>
          </p:sp>
          <p:sp>
            <p:nvSpPr>
              <p:cNvPr id="268" name="Output:"/>
              <p:cNvSpPr txBox="1"/>
              <p:nvPr/>
            </p:nvSpPr>
            <p:spPr>
              <a:xfrm>
                <a:off x="301281" y="126175"/>
                <a:ext cx="6758358" cy="2199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711200">
                  <a:lnSpc>
                    <a:spcPct val="90000"/>
                  </a:lnSpc>
                  <a:spcBef>
                    <a:spcPts val="600"/>
                  </a:spcBef>
                  <a:defRPr b="1" sz="1600">
                    <a:solidFill>
                      <a:srgbClr val="FFFFFF"/>
                    </a:solidFill>
                    <a:latin typeface="Times New Roman"/>
                    <a:ea typeface="Times New Roman"/>
                    <a:cs typeface="Times New Roman"/>
                    <a:sym typeface="Times New Roman"/>
                  </a:defRPr>
                </a:lvl1pPr>
              </a:lstStyle>
              <a:p>
                <a:pPr/>
                <a:r>
                  <a:t>Output:</a:t>
                </a:r>
              </a:p>
            </p:txBody>
          </p:sp>
        </p:gr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72" name="Rectangle 19"/>
          <p:cNvSpPr/>
          <p:nvPr/>
        </p:nvSpPr>
        <p:spPr>
          <a:xfrm>
            <a:off x="-2"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3" name="Title 1"/>
          <p:cNvSpPr txBox="1"/>
          <p:nvPr>
            <p:ph type="title"/>
          </p:nvPr>
        </p:nvSpPr>
        <p:spPr>
          <a:xfrm>
            <a:off x="838200" y="556995"/>
            <a:ext cx="10515600" cy="1133694"/>
          </a:xfrm>
          <a:prstGeom prst="rect">
            <a:avLst/>
          </a:prstGeom>
        </p:spPr>
        <p:txBody>
          <a:bodyPr/>
          <a:lstStyle>
            <a:lvl1pPr>
              <a:defRPr sz="5200">
                <a:latin typeface="Times New Roman"/>
                <a:ea typeface="Times New Roman"/>
                <a:cs typeface="Times New Roman"/>
                <a:sym typeface="Times New Roman"/>
              </a:defRPr>
            </a:lvl1pPr>
          </a:lstStyle>
          <a:p>
            <a:pPr/>
            <a:r>
              <a:t>References</a:t>
            </a:r>
          </a:p>
        </p:txBody>
      </p:sp>
      <p:grpSp>
        <p:nvGrpSpPr>
          <p:cNvPr id="284" name="Content Placeholder 2"/>
          <p:cNvGrpSpPr/>
          <p:nvPr/>
        </p:nvGrpSpPr>
        <p:grpSpPr>
          <a:xfrm>
            <a:off x="640079" y="1691235"/>
            <a:ext cx="10713722" cy="4105371"/>
            <a:chOff x="0" y="0"/>
            <a:chExt cx="10713720" cy="4105370"/>
          </a:xfrm>
        </p:grpSpPr>
        <p:sp>
          <p:nvSpPr>
            <p:cNvPr id="274" name="Line"/>
            <p:cNvSpPr/>
            <p:nvPr/>
          </p:nvSpPr>
          <p:spPr>
            <a:xfrm>
              <a:off x="0" y="0"/>
              <a:ext cx="10713721" cy="0"/>
            </a:xfrm>
            <a:prstGeom prst="line">
              <a:avLst/>
            </a:prstGeom>
            <a:solidFill>
              <a:schemeClr val="accent5"/>
            </a:solidFill>
            <a:ln w="12700" cap="flat">
              <a:solidFill>
                <a:schemeClr val="accent5"/>
              </a:solidFill>
              <a:prstDash val="solid"/>
              <a:miter lim="800000"/>
            </a:ln>
            <a:effectLst/>
          </p:spPr>
          <p:txBody>
            <a:bodyPr wrap="square" lIns="45719" tIns="45719" rIns="45719" bIns="45719" numCol="1" anchor="t">
              <a:noAutofit/>
            </a:bodyPr>
            <a:lstStyle/>
            <a:p>
              <a:pPr/>
            </a:p>
          </p:txBody>
        </p:sp>
        <p:sp>
          <p:nvSpPr>
            <p:cNvPr id="275" name="Assessing the Impacts of Climate Change on Crop Yields in Different Agro-climatic Zones of India Naveen P Singh, Bhawna Anand, S K Srivastava, K V Rao, S K Bal, M Prabhakar"/>
            <p:cNvSpPr txBox="1"/>
            <p:nvPr/>
          </p:nvSpPr>
          <p:spPr>
            <a:xfrm>
              <a:off x="0" y="0"/>
              <a:ext cx="10713720" cy="5172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lvl1pPr defTabSz="666750">
                <a:lnSpc>
                  <a:spcPct val="90000"/>
                </a:lnSpc>
                <a:spcBef>
                  <a:spcPts val="600"/>
                </a:spcBef>
                <a:defRPr sz="1500">
                  <a:latin typeface="Times New Roman"/>
                  <a:ea typeface="Times New Roman"/>
                  <a:cs typeface="Times New Roman"/>
                  <a:sym typeface="Times New Roman"/>
                </a:defRPr>
              </a:lvl1pPr>
            </a:lstStyle>
            <a:p>
              <a:pPr/>
              <a:r>
                <a:t>Assessing the Impacts of Climate Change on Crop Yields in Different Agro-climatic Zones of India Naveen P Singh, Bhawna Anand, S K Srivastava, K V Rao, S K Bal, M Prabhakar</a:t>
              </a:r>
            </a:p>
          </p:txBody>
        </p:sp>
        <p:sp>
          <p:nvSpPr>
            <p:cNvPr id="276" name="Line"/>
            <p:cNvSpPr/>
            <p:nvPr/>
          </p:nvSpPr>
          <p:spPr>
            <a:xfrm>
              <a:off x="0" y="897036"/>
              <a:ext cx="10713721" cy="1"/>
            </a:xfrm>
            <a:prstGeom prst="line">
              <a:avLst/>
            </a:prstGeom>
            <a:solidFill>
              <a:srgbClr val="43AFC0"/>
            </a:solidFill>
            <a:ln w="12700" cap="flat">
              <a:solidFill>
                <a:srgbClr val="43AFC0"/>
              </a:solidFill>
              <a:prstDash val="solid"/>
              <a:miter lim="800000"/>
            </a:ln>
            <a:effectLst/>
          </p:spPr>
          <p:txBody>
            <a:bodyPr wrap="square" lIns="45719" tIns="45719" rIns="45719" bIns="45719" numCol="1" anchor="t">
              <a:noAutofit/>
            </a:bodyPr>
            <a:lstStyle/>
            <a:p>
              <a:pPr/>
            </a:p>
          </p:txBody>
        </p:sp>
        <p:sp>
          <p:nvSpPr>
            <p:cNvPr id="277" name="MMST-ViT: Climate Change-aware Crop Yield Prediction via Multi-Modal Spatial-Temporal Vision Transformer"/>
            <p:cNvSpPr txBox="1"/>
            <p:nvPr/>
          </p:nvSpPr>
          <p:spPr>
            <a:xfrm>
              <a:off x="0" y="897036"/>
              <a:ext cx="10713720" cy="3221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lvl1pPr defTabSz="666750">
                <a:lnSpc>
                  <a:spcPct val="90000"/>
                </a:lnSpc>
                <a:spcBef>
                  <a:spcPts val="600"/>
                </a:spcBef>
                <a:defRPr sz="1500">
                  <a:latin typeface="Times New Roman"/>
                  <a:ea typeface="Times New Roman"/>
                  <a:cs typeface="Times New Roman"/>
                  <a:sym typeface="Times New Roman"/>
                </a:defRPr>
              </a:lvl1pPr>
            </a:lstStyle>
            <a:p>
              <a:pPr/>
              <a:r>
                <a:t>MMST-ViT: Climate Change-aware Crop Yield Prediction via Multi-Modal Spatial-Temporal Vision Transformer</a:t>
              </a:r>
            </a:p>
          </p:txBody>
        </p:sp>
        <p:sp>
          <p:nvSpPr>
            <p:cNvPr id="278" name="Line"/>
            <p:cNvSpPr/>
            <p:nvPr/>
          </p:nvSpPr>
          <p:spPr>
            <a:xfrm>
              <a:off x="0" y="1794071"/>
              <a:ext cx="10713721" cy="1"/>
            </a:xfrm>
            <a:prstGeom prst="line">
              <a:avLst/>
            </a:prstGeom>
            <a:solidFill>
              <a:srgbClr val="43BB8D"/>
            </a:solidFill>
            <a:ln w="12700" cap="flat">
              <a:solidFill>
                <a:srgbClr val="43BB8D"/>
              </a:solidFill>
              <a:prstDash val="solid"/>
              <a:miter lim="800000"/>
            </a:ln>
            <a:effectLst/>
          </p:spPr>
          <p:txBody>
            <a:bodyPr wrap="square" lIns="45719" tIns="45719" rIns="45719" bIns="45719" numCol="1" anchor="t">
              <a:noAutofit/>
            </a:bodyPr>
            <a:lstStyle/>
            <a:p>
              <a:pPr/>
            </a:p>
          </p:txBody>
        </p:sp>
        <p:sp>
          <p:nvSpPr>
            <p:cNvPr id="279" name="IPCC. Summary for Policymakers. In: Global Warming of 1.5°C. Masson-Delmotte, V., P. Zhai, H.-O. Pörtner, D. Roberts, J. Skea, P.R. Shukla, A. Pirani, W. Moufouma-Okia, C. Péan, R. Pidcock, S. Connors, J.B.R. Matthews, Y. Chen, X. Zhou, M.I. Gomis, E. Lo"/>
            <p:cNvSpPr txBox="1"/>
            <p:nvPr/>
          </p:nvSpPr>
          <p:spPr>
            <a:xfrm>
              <a:off x="0" y="1794071"/>
              <a:ext cx="10713720" cy="7123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lvl1pPr defTabSz="666750">
                <a:lnSpc>
                  <a:spcPct val="90000"/>
                </a:lnSpc>
                <a:spcBef>
                  <a:spcPts val="600"/>
                </a:spcBef>
                <a:defRPr sz="1500">
                  <a:latin typeface="Times New Roman"/>
                  <a:ea typeface="Times New Roman"/>
                  <a:cs typeface="Times New Roman"/>
                  <a:sym typeface="Times New Roman"/>
                </a:defRPr>
              </a:lvl1pPr>
            </a:lstStyle>
            <a:p>
              <a:pPr/>
              <a:r>
                <a:t>IPCC. Summary for Policymakers. In: Global Warming of 1.5°C. Masson-Delmotte, V., P. Zhai, H.-O. Pörtner, D. Roberts, J. Skea, P.R. Shukla, A. Pirani, W. Moufouma-Okia, C. Péan, R. Pidcock, S. Connors, J.B.R. Matthews, Y. Chen, X. Zhou, M.I. Gomis, E. Lonnoy, T. Maycock, M. Tignor, &amp; T. Waterfield (Eds.)], World Meteorological Organization, Geneva, Switzerland, 2018.</a:t>
              </a:r>
            </a:p>
          </p:txBody>
        </p:sp>
        <p:sp>
          <p:nvSpPr>
            <p:cNvPr id="280" name="Line"/>
            <p:cNvSpPr/>
            <p:nvPr/>
          </p:nvSpPr>
          <p:spPr>
            <a:xfrm>
              <a:off x="0" y="2691108"/>
              <a:ext cx="10713721" cy="1"/>
            </a:xfrm>
            <a:prstGeom prst="line">
              <a:avLst/>
            </a:prstGeom>
            <a:solidFill>
              <a:srgbClr val="45B451"/>
            </a:solidFill>
            <a:ln w="12700" cap="flat">
              <a:solidFill>
                <a:srgbClr val="45B451"/>
              </a:solidFill>
              <a:prstDash val="solid"/>
              <a:miter lim="800000"/>
            </a:ln>
            <a:effectLst/>
          </p:spPr>
          <p:txBody>
            <a:bodyPr wrap="square" lIns="45719" tIns="45719" rIns="45719" bIns="45719" numCol="1" anchor="t">
              <a:noAutofit/>
            </a:bodyPr>
            <a:lstStyle/>
            <a:p>
              <a:pPr/>
            </a:p>
          </p:txBody>
        </p:sp>
        <p:sp>
          <p:nvSpPr>
            <p:cNvPr id="281" name="Kalra N., and Aggarwal P. K. (1996), ‘Evaluating the growth response for wheat under varying inputs and changing climate options using wheat growth simulator – WTGROWS’, in Abrol Y. P., Gadgil S., and Pant G. B., eds, Climatic Variability and Agriculture"/>
            <p:cNvSpPr txBox="1"/>
            <p:nvPr/>
          </p:nvSpPr>
          <p:spPr>
            <a:xfrm>
              <a:off x="0" y="2691108"/>
              <a:ext cx="10713720" cy="7123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p>
              <a:pPr defTabSz="666750">
                <a:lnSpc>
                  <a:spcPct val="90000"/>
                </a:lnSpc>
                <a:spcBef>
                  <a:spcPts val="600"/>
                </a:spcBef>
                <a:defRPr sz="1500">
                  <a:latin typeface="Times New Roman"/>
                  <a:ea typeface="Times New Roman"/>
                  <a:cs typeface="Times New Roman"/>
                  <a:sym typeface="Times New Roman"/>
                </a:defRPr>
              </a:pPr>
              <a:r>
                <a:t>Kalra N., and Aggarwal P. K. (1996), ‘Evaluating the growth response for wheat under varying inputs and changing climate options using wheat growth simulator – WTGROWS’, in Abrol Y. P., Gadgil S., and Pant G. B., eds, </a:t>
              </a:r>
              <a:r>
                <a:rPr i="1"/>
                <a:t>Climatic Variability and Agriculture</a:t>
              </a:r>
              <a:r>
                <a:t>, Narosa Publishing House, New Delhi, pp 320–338.</a:t>
              </a:r>
            </a:p>
          </p:txBody>
        </p:sp>
        <p:sp>
          <p:nvSpPr>
            <p:cNvPr id="282" name="Line"/>
            <p:cNvSpPr/>
            <p:nvPr/>
          </p:nvSpPr>
          <p:spPr>
            <a:xfrm>
              <a:off x="0" y="3588144"/>
              <a:ext cx="10713721" cy="1"/>
            </a:xfrm>
            <a:prstGeom prst="line">
              <a:avLst/>
            </a:prstGeom>
            <a:solidFill>
              <a:schemeClr val="accent6"/>
            </a:solidFill>
            <a:ln w="12700" cap="flat">
              <a:solidFill>
                <a:schemeClr val="accent6"/>
              </a:solidFill>
              <a:prstDash val="solid"/>
              <a:miter lim="800000"/>
            </a:ln>
            <a:effectLst/>
          </p:spPr>
          <p:txBody>
            <a:bodyPr wrap="square" lIns="45719" tIns="45719" rIns="45719" bIns="45719" numCol="1" anchor="t">
              <a:noAutofit/>
            </a:bodyPr>
            <a:lstStyle/>
            <a:p>
              <a:pPr/>
            </a:p>
          </p:txBody>
        </p:sp>
        <p:sp>
          <p:nvSpPr>
            <p:cNvPr id="283" name="Lal M., Singh K. K., Srinivasan G., Rathore L. S., and Naidu D. (1999), ‘Growth and yield response of soybean in Madhya Pradesh, India to climate variability and change’, Agriculture and Forest Meteorology, Vol 93, pp 53–70."/>
            <p:cNvSpPr txBox="1"/>
            <p:nvPr/>
          </p:nvSpPr>
          <p:spPr>
            <a:xfrm>
              <a:off x="0" y="3588144"/>
              <a:ext cx="10713720" cy="5172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p>
              <a:pPr defTabSz="666750">
                <a:lnSpc>
                  <a:spcPct val="90000"/>
                </a:lnSpc>
                <a:spcBef>
                  <a:spcPts val="600"/>
                </a:spcBef>
                <a:defRPr sz="1500">
                  <a:latin typeface="Times New Roman"/>
                  <a:ea typeface="Times New Roman"/>
                  <a:cs typeface="Times New Roman"/>
                  <a:sym typeface="Times New Roman"/>
                </a:defRPr>
              </a:pPr>
              <a:r>
                <a:t>Lal M., Singh K. K., Srinivasan G., Rathore L. S., and Naidu D. (1999), ‘Growth and yield response of soybean in Madhya Pradesh, India to climate variability and change’, </a:t>
              </a:r>
              <a:r>
                <a:rPr i="1"/>
                <a:t>Agriculture and Forest Meteorology</a:t>
              </a:r>
              <a:r>
                <a:t>, Vol 93, pp 53–70.</a:t>
              </a:r>
            </a:p>
          </p:txBody>
        </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96" name="Rectangle 1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7" name="Title 1"/>
          <p:cNvSpPr txBox="1"/>
          <p:nvPr>
            <p:ph type="title"/>
          </p:nvPr>
        </p:nvSpPr>
        <p:spPr>
          <a:xfrm>
            <a:off x="841247" y="256032"/>
            <a:ext cx="10506458" cy="1014984"/>
          </a:xfrm>
          <a:prstGeom prst="rect">
            <a:avLst/>
          </a:prstGeom>
        </p:spPr>
        <p:txBody>
          <a:bodyPr anchor="b"/>
          <a:lstStyle/>
          <a:p>
            <a:pPr/>
            <a:r>
              <a:t>Project Introduction</a:t>
            </a:r>
          </a:p>
        </p:txBody>
      </p:sp>
      <p:sp>
        <p:nvSpPr>
          <p:cNvPr id="98" name="Rectangle 14"/>
          <p:cNvSpPr/>
          <p:nvPr/>
        </p:nvSpPr>
        <p:spPr>
          <a:xfrm>
            <a:off x="865952" y="1634501"/>
            <a:ext cx="10451594" cy="18289"/>
          </a:xfrm>
          <a:prstGeom prst="rect">
            <a:avLst/>
          </a:prstGeom>
          <a:solidFill>
            <a:srgbClr val="D5D5D5"/>
          </a:solidFill>
          <a:ln w="12700">
            <a:miter lim="400000"/>
          </a:ln>
        </p:spPr>
        <p:txBody>
          <a:bodyPr lIns="45719" rIns="45719" anchor="ctr"/>
          <a:lstStyle/>
          <a:p>
            <a:pPr algn="ctr">
              <a:defRPr>
                <a:solidFill>
                  <a:srgbClr val="FFFFFF"/>
                </a:solidFill>
              </a:defRPr>
            </a:pPr>
          </a:p>
        </p:txBody>
      </p:sp>
      <p:sp>
        <p:nvSpPr>
          <p:cNvPr id="99" name="Rectangle 12"/>
          <p:cNvSpPr/>
          <p:nvPr/>
        </p:nvSpPr>
        <p:spPr>
          <a:xfrm flipV="1">
            <a:off x="841247" y="1538175"/>
            <a:ext cx="1873458" cy="109815"/>
          </a:xfrm>
          <a:prstGeom prst="rect">
            <a:avLst/>
          </a:prstGeom>
          <a:solidFill>
            <a:schemeClr val="accent2"/>
          </a:solidFill>
          <a:ln w="12700">
            <a:miter lim="400000"/>
          </a:ln>
        </p:spPr>
        <p:txBody>
          <a:bodyPr lIns="45719" rIns="45719" anchor="ctr"/>
          <a:lstStyle/>
          <a:p>
            <a:pPr algn="ctr">
              <a:defRPr>
                <a:solidFill>
                  <a:srgbClr val="FFFFFF"/>
                </a:solidFill>
              </a:defRPr>
            </a:pPr>
          </a:p>
        </p:txBody>
      </p:sp>
      <p:grpSp>
        <p:nvGrpSpPr>
          <p:cNvPr id="109" name="Content Placeholder 2"/>
          <p:cNvGrpSpPr/>
          <p:nvPr/>
        </p:nvGrpSpPr>
        <p:grpSpPr>
          <a:xfrm>
            <a:off x="838200" y="1926797"/>
            <a:ext cx="10515600" cy="4358285"/>
            <a:chOff x="0" y="0"/>
            <a:chExt cx="10515600" cy="4358284"/>
          </a:xfrm>
        </p:grpSpPr>
        <p:sp>
          <p:nvSpPr>
            <p:cNvPr id="100" name="Rounded Rectangle"/>
            <p:cNvSpPr/>
            <p:nvPr/>
          </p:nvSpPr>
          <p:spPr>
            <a:xfrm>
              <a:off x="0" y="0"/>
              <a:ext cx="10515600" cy="1244703"/>
            </a:xfrm>
            <a:prstGeom prst="roundRect">
              <a:avLst>
                <a:gd name="adj" fmla="val 10000"/>
              </a:avLst>
            </a:prstGeom>
            <a:solidFill>
              <a:schemeClr val="accent2"/>
            </a:solidFill>
            <a:ln w="12700" cap="flat">
              <a:noFill/>
              <a:miter lim="400000"/>
            </a:ln>
            <a:effectLst/>
          </p:spPr>
          <p:txBody>
            <a:bodyPr wrap="square" lIns="45719" tIns="45719" rIns="45719" bIns="45719" numCol="1" anchor="t">
              <a:noAutofit/>
            </a:bodyPr>
            <a:lstStyle/>
            <a:p>
              <a:pPr>
                <a:lnSpc>
                  <a:spcPct val="90000"/>
                </a:lnSpc>
                <a:spcBef>
                  <a:spcPts val="1000"/>
                </a:spcBef>
                <a:defRPr sz="2800"/>
              </a:pPr>
            </a:p>
          </p:txBody>
        </p:sp>
        <p:sp>
          <p:nvSpPr>
            <p:cNvPr id="101" name="Square"/>
            <p:cNvSpPr/>
            <p:nvPr/>
          </p:nvSpPr>
          <p:spPr>
            <a:xfrm>
              <a:off x="376521" y="280058"/>
              <a:ext cx="684588" cy="684588"/>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lnSpc>
                  <a:spcPct val="90000"/>
                </a:lnSpc>
                <a:spcBef>
                  <a:spcPts val="1000"/>
                </a:spcBef>
                <a:defRPr sz="2800"/>
              </a:pPr>
            </a:p>
          </p:txBody>
        </p:sp>
        <p:sp>
          <p:nvSpPr>
            <p:cNvPr id="102" name="Climate change is altering global temperature and precipitation patterns, significantly impacting agricultural productivity and food security."/>
            <p:cNvSpPr txBox="1"/>
            <p:nvPr/>
          </p:nvSpPr>
          <p:spPr>
            <a:xfrm>
              <a:off x="1437631" y="182513"/>
              <a:ext cx="9077969" cy="879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1730" tIns="131730" rIns="131730" bIns="131730" numCol="1" anchor="ctr">
              <a:spAutoFit/>
            </a:bodyPr>
            <a:lstStyle/>
            <a:p>
              <a:pPr defTabSz="1022350">
                <a:lnSpc>
                  <a:spcPct val="90000"/>
                </a:lnSpc>
                <a:spcBef>
                  <a:spcPts val="900"/>
                </a:spcBef>
                <a:defRPr sz="2300">
                  <a:latin typeface="Times New Roman"/>
                  <a:ea typeface="Times New Roman"/>
                  <a:cs typeface="Times New Roman"/>
                  <a:sym typeface="Times New Roman"/>
                </a:defRPr>
              </a:pPr>
              <a:r>
                <a:t>Climate change is altering global temperature and precipitation patterns, significantly impacting agricultural productivity and food security</a:t>
              </a:r>
              <a:r>
                <a:rPr sz="1600"/>
                <a:t>. </a:t>
              </a:r>
            </a:p>
          </p:txBody>
        </p:sp>
        <p:sp>
          <p:nvSpPr>
            <p:cNvPr id="103" name="Rounded Rectangle"/>
            <p:cNvSpPr/>
            <p:nvPr/>
          </p:nvSpPr>
          <p:spPr>
            <a:xfrm>
              <a:off x="0" y="1555879"/>
              <a:ext cx="10515600" cy="1244703"/>
            </a:xfrm>
            <a:prstGeom prst="roundRect">
              <a:avLst>
                <a:gd name="adj" fmla="val 10000"/>
              </a:avLst>
            </a:prstGeom>
            <a:solidFill>
              <a:schemeClr val="accent3"/>
            </a:solidFill>
            <a:ln w="12700" cap="flat">
              <a:noFill/>
              <a:miter lim="400000"/>
            </a:ln>
            <a:effectLst/>
          </p:spPr>
          <p:txBody>
            <a:bodyPr wrap="square" lIns="45719" tIns="45719" rIns="45719" bIns="45719" numCol="1" anchor="t">
              <a:noAutofit/>
            </a:bodyPr>
            <a:lstStyle/>
            <a:p>
              <a:pPr>
                <a:lnSpc>
                  <a:spcPct val="90000"/>
                </a:lnSpc>
                <a:spcBef>
                  <a:spcPts val="1000"/>
                </a:spcBef>
                <a:defRPr sz="2800"/>
              </a:pPr>
            </a:p>
          </p:txBody>
        </p:sp>
        <p:sp>
          <p:nvSpPr>
            <p:cNvPr id="104" name="Square"/>
            <p:cNvSpPr/>
            <p:nvPr/>
          </p:nvSpPr>
          <p:spPr>
            <a:xfrm>
              <a:off x="376521" y="1835936"/>
              <a:ext cx="684588" cy="684587"/>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lnSpc>
                  <a:spcPct val="90000"/>
                </a:lnSpc>
                <a:spcBef>
                  <a:spcPts val="1000"/>
                </a:spcBef>
                <a:defRPr sz="2800"/>
              </a:pPr>
            </a:p>
          </p:txBody>
        </p:sp>
        <p:sp>
          <p:nvSpPr>
            <p:cNvPr id="105" name="Rising CO₂ levels, extreme weather events, and shifting growing seasons threaten staple crops like wheat, Rice, Soybean and Maize."/>
            <p:cNvSpPr txBox="1"/>
            <p:nvPr/>
          </p:nvSpPr>
          <p:spPr>
            <a:xfrm>
              <a:off x="1437631" y="1702196"/>
              <a:ext cx="9077969" cy="952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1730" tIns="131730" rIns="131730" bIns="131730" numCol="1" anchor="ctr">
              <a:spAutoFit/>
            </a:bodyPr>
            <a:lstStyle>
              <a:lvl1pPr defTabSz="1111250">
                <a:lnSpc>
                  <a:spcPct val="90000"/>
                </a:lnSpc>
                <a:spcBef>
                  <a:spcPts val="1000"/>
                </a:spcBef>
                <a:defRPr sz="2500">
                  <a:latin typeface="Times New Roman"/>
                  <a:ea typeface="Times New Roman"/>
                  <a:cs typeface="Times New Roman"/>
                  <a:sym typeface="Times New Roman"/>
                </a:defRPr>
              </a:lvl1pPr>
            </a:lstStyle>
            <a:p>
              <a:pPr/>
              <a:r>
                <a:t>Rising CO₂ levels, extreme weather events, and shifting growing seasons threaten staple crops like wheat, Rice, Soybean and Maize.</a:t>
              </a:r>
            </a:p>
          </p:txBody>
        </p:sp>
        <p:sp>
          <p:nvSpPr>
            <p:cNvPr id="106" name="Rounded Rectangle"/>
            <p:cNvSpPr/>
            <p:nvPr/>
          </p:nvSpPr>
          <p:spPr>
            <a:xfrm>
              <a:off x="0" y="3111757"/>
              <a:ext cx="10515600" cy="1244703"/>
            </a:xfrm>
            <a:prstGeom prst="roundRect">
              <a:avLst>
                <a:gd name="adj" fmla="val 10000"/>
              </a:avLst>
            </a:prstGeom>
            <a:solidFill>
              <a:schemeClr val="accent4"/>
            </a:solidFill>
            <a:ln w="12700" cap="flat">
              <a:noFill/>
              <a:miter lim="400000"/>
            </a:ln>
            <a:effectLst/>
          </p:spPr>
          <p:txBody>
            <a:bodyPr wrap="square" lIns="45719" tIns="45719" rIns="45719" bIns="45719" numCol="1" anchor="t">
              <a:noAutofit/>
            </a:bodyPr>
            <a:lstStyle/>
            <a:p>
              <a:pPr>
                <a:lnSpc>
                  <a:spcPct val="90000"/>
                </a:lnSpc>
                <a:spcBef>
                  <a:spcPts val="1000"/>
                </a:spcBef>
                <a:defRPr sz="2800"/>
              </a:pPr>
            </a:p>
          </p:txBody>
        </p:sp>
        <p:sp>
          <p:nvSpPr>
            <p:cNvPr id="107" name="Square"/>
            <p:cNvSpPr/>
            <p:nvPr/>
          </p:nvSpPr>
          <p:spPr>
            <a:xfrm>
              <a:off x="376521" y="3391815"/>
              <a:ext cx="684588" cy="684587"/>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90000"/>
                </a:lnSpc>
                <a:spcBef>
                  <a:spcPts val="1000"/>
                </a:spcBef>
                <a:defRPr sz="2800"/>
              </a:pPr>
            </a:p>
          </p:txBody>
        </p:sp>
        <p:sp>
          <p:nvSpPr>
            <p:cNvPr id="108" name="This project leverages machine learning to analyze and predict climate change impacts on global crop yields, providing actionable insights for policymakers, farmers and stakeholders."/>
            <p:cNvSpPr txBox="1"/>
            <p:nvPr/>
          </p:nvSpPr>
          <p:spPr>
            <a:xfrm>
              <a:off x="1437631" y="3109932"/>
              <a:ext cx="9077969" cy="12483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1730" tIns="131730" rIns="131730" bIns="131730" numCol="1" anchor="ctr">
              <a:spAutoFit/>
            </a:bodyPr>
            <a:lstStyle>
              <a:lvl1pPr defTabSz="1111250">
                <a:lnSpc>
                  <a:spcPct val="90000"/>
                </a:lnSpc>
                <a:spcBef>
                  <a:spcPts val="1000"/>
                </a:spcBef>
                <a:defRPr sz="2500">
                  <a:latin typeface="Times New Roman"/>
                  <a:ea typeface="Times New Roman"/>
                  <a:cs typeface="Times New Roman"/>
                  <a:sym typeface="Times New Roman"/>
                </a:defRPr>
              </a:lvl1pPr>
            </a:lstStyle>
            <a:p>
              <a:pPr/>
              <a:r>
                <a:t>This project leverages machine learning to analyze and predict climate change impacts on global crop yields, providing actionable insights for policymakers, farmers and stakeholders.</a:t>
              </a:r>
            </a:p>
          </p:txBody>
        </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86" name="Rectangle 12"/>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87" name="Picture 13" descr="Picture 13"/>
          <p:cNvPicPr>
            <a:picLocks noChangeAspect="1"/>
          </p:cNvPicPr>
          <p:nvPr/>
        </p:nvPicPr>
        <p:blipFill>
          <a:blip r:embed="rId2">
            <a:extLst/>
          </a:blip>
          <a:srcRect l="14594" t="0" r="25873" b="0"/>
          <a:stretch>
            <a:fillRect/>
          </a:stretch>
        </p:blipFill>
        <p:spPr>
          <a:xfrm>
            <a:off x="20" y="10"/>
            <a:ext cx="6116441" cy="6857922"/>
          </a:xfrm>
          <a:custGeom>
            <a:avLst/>
            <a:gdLst/>
            <a:ahLst/>
            <a:cxnLst>
              <a:cxn ang="0">
                <a:pos x="wd2" y="hd2"/>
              </a:cxn>
              <a:cxn ang="5400000">
                <a:pos x="wd2" y="hd2"/>
              </a:cxn>
              <a:cxn ang="10800000">
                <a:pos x="wd2" y="hd2"/>
              </a:cxn>
              <a:cxn ang="16200000">
                <a:pos x="wd2" y="hd2"/>
              </a:cxn>
            </a:cxnLst>
            <a:rect l="0" t="0" r="r" b="b"/>
            <a:pathLst>
              <a:path w="21409" h="21600" fill="norm" stroke="1" extrusionOk="0">
                <a:moveTo>
                  <a:pt x="0" y="0"/>
                </a:moveTo>
                <a:lnTo>
                  <a:pt x="0" y="21600"/>
                </a:lnTo>
                <a:lnTo>
                  <a:pt x="12912" y="21600"/>
                </a:lnTo>
                <a:cubicBezTo>
                  <a:pt x="12952" y="21555"/>
                  <a:pt x="12972" y="21499"/>
                  <a:pt x="12962" y="21432"/>
                </a:cubicBezTo>
                <a:cubicBezTo>
                  <a:pt x="12952" y="21243"/>
                  <a:pt x="12813" y="21120"/>
                  <a:pt x="12673" y="21165"/>
                </a:cubicBezTo>
                <a:cubicBezTo>
                  <a:pt x="12234" y="21310"/>
                  <a:pt x="11854" y="21053"/>
                  <a:pt x="11414" y="21120"/>
                </a:cubicBezTo>
                <a:cubicBezTo>
                  <a:pt x="11804" y="20975"/>
                  <a:pt x="12193" y="20841"/>
                  <a:pt x="12583" y="20696"/>
                </a:cubicBezTo>
                <a:cubicBezTo>
                  <a:pt x="12013" y="20629"/>
                  <a:pt x="11445" y="20830"/>
                  <a:pt x="10875" y="20952"/>
                </a:cubicBezTo>
                <a:cubicBezTo>
                  <a:pt x="10696" y="20997"/>
                  <a:pt x="10406" y="21244"/>
                  <a:pt x="10366" y="20920"/>
                </a:cubicBezTo>
                <a:cubicBezTo>
                  <a:pt x="10346" y="20708"/>
                  <a:pt x="10646" y="20674"/>
                  <a:pt x="10816" y="20608"/>
                </a:cubicBezTo>
                <a:cubicBezTo>
                  <a:pt x="11585" y="20306"/>
                  <a:pt x="12352" y="20116"/>
                  <a:pt x="13131" y="19904"/>
                </a:cubicBezTo>
                <a:cubicBezTo>
                  <a:pt x="13201" y="19881"/>
                  <a:pt x="13302" y="19893"/>
                  <a:pt x="13352" y="19838"/>
                </a:cubicBezTo>
                <a:cubicBezTo>
                  <a:pt x="13762" y="19414"/>
                  <a:pt x="14260" y="19257"/>
                  <a:pt x="14809" y="18934"/>
                </a:cubicBezTo>
                <a:cubicBezTo>
                  <a:pt x="14470" y="18811"/>
                  <a:pt x="14231" y="19112"/>
                  <a:pt x="13951" y="19056"/>
                </a:cubicBezTo>
                <a:cubicBezTo>
                  <a:pt x="14251" y="18733"/>
                  <a:pt x="14590" y="18666"/>
                  <a:pt x="14890" y="18476"/>
                </a:cubicBezTo>
                <a:cubicBezTo>
                  <a:pt x="15100" y="18342"/>
                  <a:pt x="15908" y="17940"/>
                  <a:pt x="16028" y="17818"/>
                </a:cubicBezTo>
                <a:cubicBezTo>
                  <a:pt x="16397" y="17472"/>
                  <a:pt x="16867" y="17294"/>
                  <a:pt x="17167" y="16836"/>
                </a:cubicBezTo>
                <a:cubicBezTo>
                  <a:pt x="17387" y="16513"/>
                  <a:pt x="17735" y="16557"/>
                  <a:pt x="17985" y="16322"/>
                </a:cubicBezTo>
                <a:cubicBezTo>
                  <a:pt x="18075" y="16111"/>
                  <a:pt x="17916" y="16067"/>
                  <a:pt x="17856" y="15955"/>
                </a:cubicBezTo>
                <a:cubicBezTo>
                  <a:pt x="17786" y="15810"/>
                  <a:pt x="17926" y="15720"/>
                  <a:pt x="17966" y="15541"/>
                </a:cubicBezTo>
                <a:cubicBezTo>
                  <a:pt x="17496" y="15764"/>
                  <a:pt x="17057" y="15909"/>
                  <a:pt x="16528" y="15999"/>
                </a:cubicBezTo>
                <a:cubicBezTo>
                  <a:pt x="16708" y="15698"/>
                  <a:pt x="16917" y="15820"/>
                  <a:pt x="17057" y="15709"/>
                </a:cubicBezTo>
                <a:cubicBezTo>
                  <a:pt x="17147" y="15631"/>
                  <a:pt x="17297" y="15597"/>
                  <a:pt x="17277" y="15430"/>
                </a:cubicBezTo>
                <a:cubicBezTo>
                  <a:pt x="17257" y="15296"/>
                  <a:pt x="17137" y="15319"/>
                  <a:pt x="17057" y="15341"/>
                </a:cubicBezTo>
                <a:cubicBezTo>
                  <a:pt x="16718" y="15408"/>
                  <a:pt x="16397" y="15441"/>
                  <a:pt x="16087" y="15129"/>
                </a:cubicBezTo>
                <a:cubicBezTo>
                  <a:pt x="16916" y="14616"/>
                  <a:pt x="17846" y="14771"/>
                  <a:pt x="18595" y="14046"/>
                </a:cubicBezTo>
                <a:cubicBezTo>
                  <a:pt x="18495" y="13845"/>
                  <a:pt x="18345" y="13958"/>
                  <a:pt x="18245" y="13991"/>
                </a:cubicBezTo>
                <a:cubicBezTo>
                  <a:pt x="17536" y="14203"/>
                  <a:pt x="15019" y="14024"/>
                  <a:pt x="14650" y="14259"/>
                </a:cubicBezTo>
                <a:cubicBezTo>
                  <a:pt x="14420" y="14404"/>
                  <a:pt x="14181" y="14471"/>
                  <a:pt x="13941" y="14404"/>
                </a:cubicBezTo>
                <a:cubicBezTo>
                  <a:pt x="13652" y="14326"/>
                  <a:pt x="15368" y="14013"/>
                  <a:pt x="15778" y="13522"/>
                </a:cubicBezTo>
                <a:cubicBezTo>
                  <a:pt x="15977" y="13288"/>
                  <a:pt x="17756" y="12072"/>
                  <a:pt x="18555" y="11692"/>
                </a:cubicBezTo>
                <a:cubicBezTo>
                  <a:pt x="18455" y="11503"/>
                  <a:pt x="18175" y="11637"/>
                  <a:pt x="18225" y="11302"/>
                </a:cubicBezTo>
                <a:cubicBezTo>
                  <a:pt x="18655" y="11102"/>
                  <a:pt x="19144" y="11079"/>
                  <a:pt x="19644" y="10778"/>
                </a:cubicBezTo>
                <a:cubicBezTo>
                  <a:pt x="19434" y="10588"/>
                  <a:pt x="19174" y="10722"/>
                  <a:pt x="18955" y="10666"/>
                </a:cubicBezTo>
                <a:cubicBezTo>
                  <a:pt x="19084" y="10398"/>
                  <a:pt x="19304" y="10432"/>
                  <a:pt x="19484" y="10365"/>
                </a:cubicBezTo>
                <a:cubicBezTo>
                  <a:pt x="19644" y="10309"/>
                  <a:pt x="20002" y="9840"/>
                  <a:pt x="19933" y="9862"/>
                </a:cubicBezTo>
                <a:cubicBezTo>
                  <a:pt x="19253" y="10097"/>
                  <a:pt x="18564" y="10074"/>
                  <a:pt x="17885" y="10309"/>
                </a:cubicBezTo>
                <a:cubicBezTo>
                  <a:pt x="17655" y="10387"/>
                  <a:pt x="17406" y="10520"/>
                  <a:pt x="17306" y="10130"/>
                </a:cubicBezTo>
                <a:cubicBezTo>
                  <a:pt x="17276" y="10018"/>
                  <a:pt x="17306" y="9974"/>
                  <a:pt x="16986" y="10152"/>
                </a:cubicBezTo>
                <a:cubicBezTo>
                  <a:pt x="16856" y="10219"/>
                  <a:pt x="16698" y="10298"/>
                  <a:pt x="16578" y="10152"/>
                </a:cubicBezTo>
                <a:cubicBezTo>
                  <a:pt x="16658" y="9963"/>
                  <a:pt x="16807" y="10008"/>
                  <a:pt x="16926" y="9952"/>
                </a:cubicBezTo>
                <a:cubicBezTo>
                  <a:pt x="17226" y="9796"/>
                  <a:pt x="18075" y="9239"/>
                  <a:pt x="18364" y="9071"/>
                </a:cubicBezTo>
                <a:cubicBezTo>
                  <a:pt x="18963" y="8725"/>
                  <a:pt x="19333" y="8792"/>
                  <a:pt x="19952" y="8412"/>
                </a:cubicBezTo>
                <a:cubicBezTo>
                  <a:pt x="19742" y="8435"/>
                  <a:pt x="19813" y="8312"/>
                  <a:pt x="19613" y="8312"/>
                </a:cubicBezTo>
                <a:cubicBezTo>
                  <a:pt x="19523" y="8312"/>
                  <a:pt x="19424" y="8290"/>
                  <a:pt x="19434" y="8156"/>
                </a:cubicBezTo>
                <a:cubicBezTo>
                  <a:pt x="19434" y="8022"/>
                  <a:pt x="20542" y="7252"/>
                  <a:pt x="20392" y="7196"/>
                </a:cubicBezTo>
                <a:cubicBezTo>
                  <a:pt x="19983" y="7029"/>
                  <a:pt x="18895" y="7654"/>
                  <a:pt x="19164" y="7375"/>
                </a:cubicBezTo>
                <a:cubicBezTo>
                  <a:pt x="19564" y="6962"/>
                  <a:pt x="19623" y="6873"/>
                  <a:pt x="19923" y="6806"/>
                </a:cubicBezTo>
                <a:cubicBezTo>
                  <a:pt x="20182" y="6739"/>
                  <a:pt x="21111" y="5589"/>
                  <a:pt x="21370" y="5489"/>
                </a:cubicBezTo>
                <a:cubicBezTo>
                  <a:pt x="21600" y="5399"/>
                  <a:pt x="20741" y="5188"/>
                  <a:pt x="20202" y="5121"/>
                </a:cubicBezTo>
                <a:cubicBezTo>
                  <a:pt x="19683" y="5054"/>
                  <a:pt x="18963" y="5333"/>
                  <a:pt x="18474" y="5054"/>
                </a:cubicBezTo>
                <a:cubicBezTo>
                  <a:pt x="18843" y="4942"/>
                  <a:pt x="16717" y="4831"/>
                  <a:pt x="16028" y="4820"/>
                </a:cubicBezTo>
                <a:cubicBezTo>
                  <a:pt x="16078" y="4798"/>
                  <a:pt x="16118" y="4764"/>
                  <a:pt x="16128" y="4664"/>
                </a:cubicBezTo>
                <a:cubicBezTo>
                  <a:pt x="16138" y="4496"/>
                  <a:pt x="15929" y="4619"/>
                  <a:pt x="15889" y="4462"/>
                </a:cubicBezTo>
                <a:cubicBezTo>
                  <a:pt x="16138" y="4228"/>
                  <a:pt x="16428" y="4418"/>
                  <a:pt x="16688" y="4229"/>
                </a:cubicBezTo>
                <a:cubicBezTo>
                  <a:pt x="16827" y="4006"/>
                  <a:pt x="16537" y="3983"/>
                  <a:pt x="16607" y="3760"/>
                </a:cubicBezTo>
                <a:cubicBezTo>
                  <a:pt x="17416" y="3526"/>
                  <a:pt x="17576" y="3157"/>
                  <a:pt x="18375" y="2811"/>
                </a:cubicBezTo>
                <a:cubicBezTo>
                  <a:pt x="18425" y="2789"/>
                  <a:pt x="18465" y="2723"/>
                  <a:pt x="18425" y="2578"/>
                </a:cubicBezTo>
                <a:cubicBezTo>
                  <a:pt x="18086" y="2533"/>
                  <a:pt x="17696" y="2656"/>
                  <a:pt x="17317" y="2734"/>
                </a:cubicBezTo>
                <a:cubicBezTo>
                  <a:pt x="16728" y="2856"/>
                  <a:pt x="16737" y="2867"/>
                  <a:pt x="16218" y="2510"/>
                </a:cubicBezTo>
                <a:cubicBezTo>
                  <a:pt x="16118" y="2443"/>
                  <a:pt x="15948" y="2432"/>
                  <a:pt x="15849" y="2555"/>
                </a:cubicBezTo>
                <a:cubicBezTo>
                  <a:pt x="15649" y="2800"/>
                  <a:pt x="15499" y="2789"/>
                  <a:pt x="15319" y="2644"/>
                </a:cubicBezTo>
                <a:cubicBezTo>
                  <a:pt x="15130" y="2499"/>
                  <a:pt x="14839" y="2699"/>
                  <a:pt x="14600" y="2488"/>
                </a:cubicBezTo>
                <a:cubicBezTo>
                  <a:pt x="15069" y="2298"/>
                  <a:pt x="15488" y="2276"/>
                  <a:pt x="15987" y="2265"/>
                </a:cubicBezTo>
                <a:cubicBezTo>
                  <a:pt x="15838" y="1964"/>
                  <a:pt x="15628" y="1975"/>
                  <a:pt x="15448" y="1964"/>
                </a:cubicBezTo>
                <a:cubicBezTo>
                  <a:pt x="14739" y="1941"/>
                  <a:pt x="14030" y="1964"/>
                  <a:pt x="13331" y="1852"/>
                </a:cubicBezTo>
                <a:cubicBezTo>
                  <a:pt x="13152" y="1819"/>
                  <a:pt x="12972" y="1807"/>
                  <a:pt x="12812" y="1729"/>
                </a:cubicBezTo>
                <a:cubicBezTo>
                  <a:pt x="10944" y="870"/>
                  <a:pt x="13361" y="334"/>
                  <a:pt x="11334" y="100"/>
                </a:cubicBezTo>
                <a:cubicBezTo>
                  <a:pt x="10984" y="55"/>
                  <a:pt x="10625" y="33"/>
                  <a:pt x="10275" y="0"/>
                </a:cubicBezTo>
                <a:lnTo>
                  <a:pt x="0" y="0"/>
                </a:lnTo>
                <a:close/>
              </a:path>
            </a:pathLst>
          </a:custGeom>
          <a:ln w="12700">
            <a:miter lim="400000"/>
          </a:ln>
        </p:spPr>
      </p:pic>
      <p:sp>
        <p:nvSpPr>
          <p:cNvPr id="288" name="Content Placeholder 2"/>
          <p:cNvSpPr txBox="1"/>
          <p:nvPr>
            <p:ph type="body" idx="1"/>
          </p:nvPr>
        </p:nvSpPr>
        <p:spPr>
          <a:xfrm>
            <a:off x="6072304" y="648172"/>
            <a:ext cx="5802351" cy="6278137"/>
          </a:xfrm>
          <a:prstGeom prst="rect">
            <a:avLst/>
          </a:prstGeom>
        </p:spPr>
        <p:txBody>
          <a:bodyPr/>
          <a:lstStyle/>
          <a:p>
            <a:pPr>
              <a:defRPr sz="1600">
                <a:latin typeface="Times New Roman"/>
                <a:ea typeface="Times New Roman"/>
                <a:cs typeface="Times New Roman"/>
                <a:sym typeface="Times New Roman"/>
              </a:defRPr>
            </a:pPr>
            <a:r>
              <a:t>Aggarwal P. K., and Kalra N. (1994), ‘Analyzing the limitations set by climatic factors, genotype, water and nitrogen availability on productivity of wheat. II. Climatically potential yields and optimal management strategies’, </a:t>
            </a:r>
            <a:r>
              <a:rPr i="1"/>
              <a:t>Field Crops Research</a:t>
            </a:r>
            <a:r>
              <a:t>, Vol 38, pp 93–103.</a:t>
            </a:r>
          </a:p>
          <a:p>
            <a:pPr>
              <a:defRPr sz="1600">
                <a:latin typeface="Times New Roman"/>
                <a:ea typeface="Times New Roman"/>
                <a:cs typeface="Times New Roman"/>
                <a:sym typeface="Times New Roman"/>
              </a:defRPr>
            </a:pPr>
            <a:r>
              <a:t>Chatterjee A. (1998), ‘Simulating the impact of increase in carbon dioxide and temperature on growth and yield of maize and sorghum’, MSc thesis, Division of Environmental Sciences, IARI, New Delhi.</a:t>
            </a:r>
          </a:p>
          <a:p>
            <a:pPr>
              <a:defRPr sz="1600">
                <a:latin typeface="Times New Roman"/>
                <a:ea typeface="Times New Roman"/>
                <a:cs typeface="Times New Roman"/>
                <a:sym typeface="Times New Roman"/>
              </a:defRPr>
            </a:pPr>
            <a:r>
              <a:t>Gadgil S., Abrol Y. P., and Rao P. R. Seshagri (1999a), ‘On growth and fluctuation of Indian food grain production’, </a:t>
            </a:r>
            <a:r>
              <a:rPr i="1"/>
              <a:t>Current Science</a:t>
            </a:r>
            <a:r>
              <a:t>, Vol 76, pp 548–556.</a:t>
            </a:r>
          </a:p>
          <a:p>
            <a:pPr>
              <a:defRPr sz="1600">
                <a:latin typeface="Times New Roman"/>
                <a:ea typeface="Times New Roman"/>
                <a:cs typeface="Times New Roman"/>
                <a:sym typeface="Times New Roman"/>
              </a:defRPr>
            </a:pPr>
            <a:r>
              <a:t>Hundal S. S., and Kaur P. (1996), ‘Application of CERES-Wheat model to yield prediction in the irrigated plains of the Indian Punjab’, </a:t>
            </a:r>
            <a:r>
              <a:rPr i="1"/>
              <a:t>Journal of Agricultural Sciences (Cambridge)</a:t>
            </a:r>
            <a:r>
              <a:t>, Vol 129, pp 13–18.</a:t>
            </a:r>
          </a:p>
          <a:p>
            <a:pPr>
              <a:defRPr sz="1600">
                <a:latin typeface="Times New Roman"/>
                <a:ea typeface="Times New Roman"/>
                <a:cs typeface="Times New Roman"/>
                <a:sym typeface="Times New Roman"/>
              </a:defRPr>
            </a:pPr>
            <a:r>
              <a:t>Mandal N. (1998), ‘Simulating the impact of climatic variability and climate change on growth and yield of chickpea and pigeonpea crops’, MSc thesis, Division of Environmental Sciences, IARI, New Delhi.</a:t>
            </a:r>
          </a:p>
          <a:p>
            <a:pPr>
              <a:defRPr sz="1600">
                <a:latin typeface="Times New Roman"/>
                <a:ea typeface="Times New Roman"/>
                <a:cs typeface="Times New Roman"/>
                <a:sym typeface="Times New Roman"/>
              </a:defRPr>
            </a:pPr>
            <a:r>
              <a:t>Sahoo S. K. (1999), </a:t>
            </a:r>
            <a:r>
              <a:rPr i="1"/>
              <a:t>‘Simulating growth and yield of maize in the different agro-climatic regions’</a:t>
            </a:r>
            <a:r>
              <a:t>, MSc thesis, Division of Environmental Sciences, IARI, New Delhi.</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90" name="Rectangle 3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91" name="Rectangle 34"/>
          <p:cNvSpPr/>
          <p:nvPr/>
        </p:nvSpPr>
        <p:spPr>
          <a:xfrm>
            <a:off x="304" y="0"/>
            <a:ext cx="12191697"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92" name="Content Placeholder 2"/>
          <p:cNvSpPr txBox="1"/>
          <p:nvPr>
            <p:ph type="body" sz="half" idx="1"/>
          </p:nvPr>
        </p:nvSpPr>
        <p:spPr>
          <a:xfrm>
            <a:off x="804672" y="2421681"/>
            <a:ext cx="4977578" cy="3639291"/>
          </a:xfrm>
          <a:prstGeom prst="rect">
            <a:avLst/>
          </a:prstGeom>
        </p:spPr>
        <p:txBody>
          <a:bodyPr anchor="ctr"/>
          <a:lstStyle/>
          <a:p>
            <a:pPr marL="0" indent="0">
              <a:buSzTx/>
              <a:buNone/>
              <a:defRPr sz="5400">
                <a:solidFill>
                  <a:srgbClr val="44546A"/>
                </a:solidFill>
              </a:defRPr>
            </a:pPr>
          </a:p>
          <a:p>
            <a:pPr marL="0" indent="0">
              <a:buSzTx/>
              <a:buNone/>
              <a:defRPr sz="5400">
                <a:solidFill>
                  <a:srgbClr val="44546A"/>
                </a:solidFill>
              </a:defRPr>
            </a:pPr>
          </a:p>
          <a:p>
            <a:pPr marL="0" indent="0">
              <a:buSzTx/>
              <a:buNone/>
              <a:defRPr sz="5400">
                <a:solidFill>
                  <a:srgbClr val="44546A"/>
                </a:solidFill>
              </a:defRPr>
            </a:pPr>
            <a:r>
              <a:t>  </a:t>
            </a:r>
            <a:r>
              <a:rPr b="1">
                <a:latin typeface="Times New Roman"/>
                <a:ea typeface="Times New Roman"/>
                <a:cs typeface="Times New Roman"/>
                <a:sym typeface="Times New Roman"/>
              </a:rPr>
              <a:t>THANK YOU</a:t>
            </a:r>
          </a:p>
        </p:txBody>
      </p:sp>
      <p:grpSp>
        <p:nvGrpSpPr>
          <p:cNvPr id="297" name="Group 35"/>
          <p:cNvGrpSpPr/>
          <p:nvPr/>
        </p:nvGrpSpPr>
        <p:grpSpPr>
          <a:xfrm>
            <a:off x="6369896" y="-1"/>
            <a:ext cx="5822105" cy="6685269"/>
            <a:chOff x="0" y="0"/>
            <a:chExt cx="5822102" cy="6685267"/>
          </a:xfrm>
        </p:grpSpPr>
        <p:sp>
          <p:nvSpPr>
            <p:cNvPr id="293" name="Freeform: Shape 14"/>
            <p:cNvSpPr/>
            <p:nvPr/>
          </p:nvSpPr>
          <p:spPr>
            <a:xfrm>
              <a:off x="0" y="-1"/>
              <a:ext cx="5822103" cy="6685269"/>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9666" y="0"/>
                  </a:moveTo>
                  <a:lnTo>
                    <a:pt x="17650" y="0"/>
                  </a:lnTo>
                  <a:lnTo>
                    <a:pt x="18230" y="182"/>
                  </a:lnTo>
                  <a:cubicBezTo>
                    <a:pt x="18827" y="385"/>
                    <a:pt x="19401" y="630"/>
                    <a:pt x="19946" y="911"/>
                  </a:cubicBezTo>
                  <a:cubicBezTo>
                    <a:pt x="20309" y="1099"/>
                    <a:pt x="20658" y="1303"/>
                    <a:pt x="20991" y="1522"/>
                  </a:cubicBezTo>
                  <a:lnTo>
                    <a:pt x="21600" y="1968"/>
                  </a:lnTo>
                  <a:lnTo>
                    <a:pt x="21600" y="2458"/>
                  </a:lnTo>
                  <a:lnTo>
                    <a:pt x="21176" y="2154"/>
                  </a:lnTo>
                  <a:cubicBezTo>
                    <a:pt x="21018" y="2047"/>
                    <a:pt x="20857" y="1945"/>
                    <a:pt x="20692" y="1847"/>
                  </a:cubicBezTo>
                  <a:cubicBezTo>
                    <a:pt x="20360" y="1653"/>
                    <a:pt x="20016" y="1474"/>
                    <a:pt x="19658" y="1316"/>
                  </a:cubicBezTo>
                  <a:cubicBezTo>
                    <a:pt x="18944" y="998"/>
                    <a:pt x="18183" y="760"/>
                    <a:pt x="17403" y="598"/>
                  </a:cubicBezTo>
                  <a:cubicBezTo>
                    <a:pt x="16622" y="435"/>
                    <a:pt x="15822" y="345"/>
                    <a:pt x="15020" y="321"/>
                  </a:cubicBezTo>
                  <a:cubicBezTo>
                    <a:pt x="14217" y="293"/>
                    <a:pt x="13423" y="330"/>
                    <a:pt x="12634" y="426"/>
                  </a:cubicBezTo>
                  <a:cubicBezTo>
                    <a:pt x="12241" y="476"/>
                    <a:pt x="11849" y="538"/>
                    <a:pt x="11463" y="614"/>
                  </a:cubicBezTo>
                  <a:cubicBezTo>
                    <a:pt x="11076" y="692"/>
                    <a:pt x="10693" y="781"/>
                    <a:pt x="10314" y="883"/>
                  </a:cubicBezTo>
                  <a:cubicBezTo>
                    <a:pt x="9936" y="986"/>
                    <a:pt x="9562" y="1100"/>
                    <a:pt x="9194" y="1227"/>
                  </a:cubicBezTo>
                  <a:cubicBezTo>
                    <a:pt x="8826" y="1353"/>
                    <a:pt x="8463" y="1492"/>
                    <a:pt x="8106" y="1641"/>
                  </a:cubicBezTo>
                  <a:cubicBezTo>
                    <a:pt x="7393" y="1939"/>
                    <a:pt x="6703" y="2279"/>
                    <a:pt x="6044" y="2660"/>
                  </a:cubicBezTo>
                  <a:cubicBezTo>
                    <a:pt x="5880" y="2755"/>
                    <a:pt x="5716" y="2852"/>
                    <a:pt x="5557" y="2953"/>
                  </a:cubicBezTo>
                  <a:cubicBezTo>
                    <a:pt x="5476" y="3002"/>
                    <a:pt x="5396" y="3054"/>
                    <a:pt x="5317" y="3105"/>
                  </a:cubicBezTo>
                  <a:cubicBezTo>
                    <a:pt x="5237" y="3155"/>
                    <a:pt x="5158" y="3207"/>
                    <a:pt x="5080" y="3260"/>
                  </a:cubicBezTo>
                  <a:cubicBezTo>
                    <a:pt x="4768" y="3470"/>
                    <a:pt x="4462" y="3689"/>
                    <a:pt x="4168" y="3919"/>
                  </a:cubicBezTo>
                  <a:cubicBezTo>
                    <a:pt x="3578" y="4377"/>
                    <a:pt x="3031" y="4876"/>
                    <a:pt x="2539" y="5413"/>
                  </a:cubicBezTo>
                  <a:cubicBezTo>
                    <a:pt x="2293" y="5682"/>
                    <a:pt x="2061" y="5960"/>
                    <a:pt x="1844" y="6247"/>
                  </a:cubicBezTo>
                  <a:cubicBezTo>
                    <a:pt x="1632" y="6536"/>
                    <a:pt x="1431" y="6831"/>
                    <a:pt x="1253" y="7137"/>
                  </a:cubicBezTo>
                  <a:cubicBezTo>
                    <a:pt x="1207" y="7213"/>
                    <a:pt x="1164" y="7290"/>
                    <a:pt x="1122" y="7367"/>
                  </a:cubicBezTo>
                  <a:lnTo>
                    <a:pt x="1058" y="7483"/>
                  </a:lnTo>
                  <a:lnTo>
                    <a:pt x="998" y="7600"/>
                  </a:lnTo>
                  <a:cubicBezTo>
                    <a:pt x="958" y="7678"/>
                    <a:pt x="918" y="7756"/>
                    <a:pt x="882" y="7836"/>
                  </a:cubicBezTo>
                  <a:cubicBezTo>
                    <a:pt x="846" y="7916"/>
                    <a:pt x="807" y="7994"/>
                    <a:pt x="774" y="8075"/>
                  </a:cubicBezTo>
                  <a:cubicBezTo>
                    <a:pt x="634" y="8394"/>
                    <a:pt x="515" y="8721"/>
                    <a:pt x="422" y="9053"/>
                  </a:cubicBezTo>
                  <a:cubicBezTo>
                    <a:pt x="233" y="9715"/>
                    <a:pt x="136" y="10397"/>
                    <a:pt x="136" y="11078"/>
                  </a:cubicBezTo>
                  <a:cubicBezTo>
                    <a:pt x="139" y="11418"/>
                    <a:pt x="177" y="11757"/>
                    <a:pt x="257" y="12090"/>
                  </a:cubicBezTo>
                  <a:cubicBezTo>
                    <a:pt x="340" y="12421"/>
                    <a:pt x="460" y="12746"/>
                    <a:pt x="623" y="13057"/>
                  </a:cubicBezTo>
                  <a:cubicBezTo>
                    <a:pt x="662" y="13135"/>
                    <a:pt x="707" y="13211"/>
                    <a:pt x="750" y="13288"/>
                  </a:cubicBezTo>
                  <a:cubicBezTo>
                    <a:pt x="796" y="13364"/>
                    <a:pt x="840" y="13440"/>
                    <a:pt x="890" y="13514"/>
                  </a:cubicBezTo>
                  <a:cubicBezTo>
                    <a:pt x="986" y="13664"/>
                    <a:pt x="1092" y="13809"/>
                    <a:pt x="1202" y="13952"/>
                  </a:cubicBezTo>
                  <a:cubicBezTo>
                    <a:pt x="1311" y="14096"/>
                    <a:pt x="1428" y="14236"/>
                    <a:pt x="1546" y="14375"/>
                  </a:cubicBezTo>
                  <a:cubicBezTo>
                    <a:pt x="1665" y="14514"/>
                    <a:pt x="1789" y="14650"/>
                    <a:pt x="1914" y="14787"/>
                  </a:cubicBezTo>
                  <a:cubicBezTo>
                    <a:pt x="2164" y="15059"/>
                    <a:pt x="2425" y="15326"/>
                    <a:pt x="2681" y="15600"/>
                  </a:cubicBezTo>
                  <a:cubicBezTo>
                    <a:pt x="2810" y="15736"/>
                    <a:pt x="2938" y="15873"/>
                    <a:pt x="3064" y="16012"/>
                  </a:cubicBezTo>
                  <a:cubicBezTo>
                    <a:pt x="3190" y="16150"/>
                    <a:pt x="3315" y="16296"/>
                    <a:pt x="3437" y="16430"/>
                  </a:cubicBezTo>
                  <a:cubicBezTo>
                    <a:pt x="3558" y="16567"/>
                    <a:pt x="3685" y="16700"/>
                    <a:pt x="3810" y="16833"/>
                  </a:cubicBezTo>
                  <a:cubicBezTo>
                    <a:pt x="3939" y="16965"/>
                    <a:pt x="4067" y="17096"/>
                    <a:pt x="4200" y="17223"/>
                  </a:cubicBezTo>
                  <a:cubicBezTo>
                    <a:pt x="4465" y="17478"/>
                    <a:pt x="4740" y="17724"/>
                    <a:pt x="5027" y="17957"/>
                  </a:cubicBezTo>
                  <a:cubicBezTo>
                    <a:pt x="5601" y="18423"/>
                    <a:pt x="6220" y="18839"/>
                    <a:pt x="6883" y="19183"/>
                  </a:cubicBezTo>
                  <a:cubicBezTo>
                    <a:pt x="7215" y="19355"/>
                    <a:pt x="7556" y="19512"/>
                    <a:pt x="7909" y="19644"/>
                  </a:cubicBezTo>
                  <a:cubicBezTo>
                    <a:pt x="8260" y="19780"/>
                    <a:pt x="8623" y="19895"/>
                    <a:pt x="8992" y="19993"/>
                  </a:cubicBezTo>
                  <a:cubicBezTo>
                    <a:pt x="9361" y="20090"/>
                    <a:pt x="9738" y="20169"/>
                    <a:pt x="10120" y="20233"/>
                  </a:cubicBezTo>
                  <a:cubicBezTo>
                    <a:pt x="10503" y="20296"/>
                    <a:pt x="10891" y="20339"/>
                    <a:pt x="11283" y="20368"/>
                  </a:cubicBezTo>
                  <a:cubicBezTo>
                    <a:pt x="11675" y="20397"/>
                    <a:pt x="12070" y="20410"/>
                    <a:pt x="12468" y="20410"/>
                  </a:cubicBezTo>
                  <a:cubicBezTo>
                    <a:pt x="12567" y="20410"/>
                    <a:pt x="12667" y="20412"/>
                    <a:pt x="12762" y="20408"/>
                  </a:cubicBezTo>
                  <a:lnTo>
                    <a:pt x="12906" y="20405"/>
                  </a:lnTo>
                  <a:lnTo>
                    <a:pt x="13050" y="20399"/>
                  </a:lnTo>
                  <a:cubicBezTo>
                    <a:pt x="13241" y="20392"/>
                    <a:pt x="13432" y="20376"/>
                    <a:pt x="13621" y="20358"/>
                  </a:cubicBezTo>
                  <a:cubicBezTo>
                    <a:pt x="14379" y="20282"/>
                    <a:pt x="15116" y="20115"/>
                    <a:pt x="15825" y="19868"/>
                  </a:cubicBezTo>
                  <a:cubicBezTo>
                    <a:pt x="16180" y="19746"/>
                    <a:pt x="16527" y="19602"/>
                    <a:pt x="16868" y="19443"/>
                  </a:cubicBezTo>
                  <a:cubicBezTo>
                    <a:pt x="17209" y="19286"/>
                    <a:pt x="17545" y="19111"/>
                    <a:pt x="17875" y="18926"/>
                  </a:cubicBezTo>
                  <a:cubicBezTo>
                    <a:pt x="18205" y="18741"/>
                    <a:pt x="18530" y="18544"/>
                    <a:pt x="18854" y="18341"/>
                  </a:cubicBezTo>
                  <a:cubicBezTo>
                    <a:pt x="19015" y="18240"/>
                    <a:pt x="19176" y="18136"/>
                    <a:pt x="19337" y="18031"/>
                  </a:cubicBezTo>
                  <a:lnTo>
                    <a:pt x="19825" y="17710"/>
                  </a:lnTo>
                  <a:cubicBezTo>
                    <a:pt x="20155" y="17494"/>
                    <a:pt x="20486" y="17283"/>
                    <a:pt x="20815" y="17073"/>
                  </a:cubicBezTo>
                  <a:lnTo>
                    <a:pt x="21600" y="16563"/>
                  </a:lnTo>
                  <a:lnTo>
                    <a:pt x="21600" y="17953"/>
                  </a:lnTo>
                  <a:lnTo>
                    <a:pt x="20688" y="18577"/>
                  </a:lnTo>
                  <a:lnTo>
                    <a:pt x="20211" y="18909"/>
                  </a:lnTo>
                  <a:cubicBezTo>
                    <a:pt x="20049" y="19021"/>
                    <a:pt x="19885" y="19133"/>
                    <a:pt x="19719" y="19244"/>
                  </a:cubicBezTo>
                  <a:cubicBezTo>
                    <a:pt x="19387" y="19465"/>
                    <a:pt x="19047" y="19681"/>
                    <a:pt x="18693" y="19888"/>
                  </a:cubicBezTo>
                  <a:cubicBezTo>
                    <a:pt x="18339" y="20095"/>
                    <a:pt x="17975" y="20295"/>
                    <a:pt x="17592" y="20478"/>
                  </a:cubicBezTo>
                  <a:cubicBezTo>
                    <a:pt x="17210" y="20660"/>
                    <a:pt x="16814" y="20829"/>
                    <a:pt x="16402" y="20975"/>
                  </a:cubicBezTo>
                  <a:cubicBezTo>
                    <a:pt x="15579" y="21271"/>
                    <a:pt x="14691" y="21468"/>
                    <a:pt x="13793" y="21551"/>
                  </a:cubicBezTo>
                  <a:cubicBezTo>
                    <a:pt x="13568" y="21570"/>
                    <a:pt x="13343" y="21586"/>
                    <a:pt x="13118" y="21593"/>
                  </a:cubicBezTo>
                  <a:lnTo>
                    <a:pt x="12949" y="21598"/>
                  </a:lnTo>
                  <a:lnTo>
                    <a:pt x="12781" y="21599"/>
                  </a:lnTo>
                  <a:cubicBezTo>
                    <a:pt x="12667" y="21600"/>
                    <a:pt x="12559" y="21597"/>
                    <a:pt x="12450" y="21595"/>
                  </a:cubicBezTo>
                  <a:cubicBezTo>
                    <a:pt x="12232" y="21593"/>
                    <a:pt x="12013" y="21582"/>
                    <a:pt x="11795" y="21573"/>
                  </a:cubicBezTo>
                  <a:cubicBezTo>
                    <a:pt x="11576" y="21558"/>
                    <a:pt x="11357" y="21544"/>
                    <a:pt x="11139" y="21521"/>
                  </a:cubicBezTo>
                  <a:cubicBezTo>
                    <a:pt x="10702" y="21478"/>
                    <a:pt x="10265" y="21419"/>
                    <a:pt x="9833" y="21337"/>
                  </a:cubicBezTo>
                  <a:cubicBezTo>
                    <a:pt x="9400" y="21255"/>
                    <a:pt x="8972" y="21149"/>
                    <a:pt x="8555" y="21019"/>
                  </a:cubicBezTo>
                  <a:cubicBezTo>
                    <a:pt x="8138" y="20889"/>
                    <a:pt x="7732" y="20735"/>
                    <a:pt x="7341" y="20559"/>
                  </a:cubicBezTo>
                  <a:cubicBezTo>
                    <a:pt x="6952" y="20380"/>
                    <a:pt x="6578" y="20181"/>
                    <a:pt x="6227" y="19959"/>
                  </a:cubicBezTo>
                  <a:cubicBezTo>
                    <a:pt x="5522" y="19519"/>
                    <a:pt x="4904" y="19002"/>
                    <a:pt x="4363" y="18449"/>
                  </a:cubicBezTo>
                  <a:cubicBezTo>
                    <a:pt x="4093" y="18172"/>
                    <a:pt x="3842" y="17885"/>
                    <a:pt x="3604" y="17593"/>
                  </a:cubicBezTo>
                  <a:cubicBezTo>
                    <a:pt x="3366" y="17301"/>
                    <a:pt x="3144" y="17003"/>
                    <a:pt x="2934" y="16700"/>
                  </a:cubicBezTo>
                  <a:cubicBezTo>
                    <a:pt x="2827" y="16547"/>
                    <a:pt x="2729" y="16404"/>
                    <a:pt x="2622" y="16257"/>
                  </a:cubicBezTo>
                  <a:cubicBezTo>
                    <a:pt x="2516" y="16112"/>
                    <a:pt x="2408" y="15966"/>
                    <a:pt x="2297" y="15822"/>
                  </a:cubicBezTo>
                  <a:lnTo>
                    <a:pt x="1619" y="14955"/>
                  </a:lnTo>
                  <a:cubicBezTo>
                    <a:pt x="1507" y="14809"/>
                    <a:pt x="1396" y="14662"/>
                    <a:pt x="1288" y="14513"/>
                  </a:cubicBezTo>
                  <a:cubicBezTo>
                    <a:pt x="1179" y="14365"/>
                    <a:pt x="1072" y="14216"/>
                    <a:pt x="972" y="14063"/>
                  </a:cubicBezTo>
                  <a:cubicBezTo>
                    <a:pt x="771" y="13757"/>
                    <a:pt x="587" y="13443"/>
                    <a:pt x="440" y="13117"/>
                  </a:cubicBezTo>
                  <a:cubicBezTo>
                    <a:pt x="291" y="12792"/>
                    <a:pt x="180" y="12454"/>
                    <a:pt x="105" y="12113"/>
                  </a:cubicBezTo>
                  <a:cubicBezTo>
                    <a:pt x="34" y="11771"/>
                    <a:pt x="0" y="11424"/>
                    <a:pt x="0" y="11078"/>
                  </a:cubicBezTo>
                  <a:cubicBezTo>
                    <a:pt x="6" y="9698"/>
                    <a:pt x="330" y="8322"/>
                    <a:pt x="939" y="7025"/>
                  </a:cubicBezTo>
                  <a:cubicBezTo>
                    <a:pt x="1092" y="6701"/>
                    <a:pt x="1257" y="6380"/>
                    <a:pt x="1444" y="6066"/>
                  </a:cubicBezTo>
                  <a:cubicBezTo>
                    <a:pt x="1627" y="5752"/>
                    <a:pt x="1830" y="5444"/>
                    <a:pt x="2048" y="5143"/>
                  </a:cubicBezTo>
                  <a:cubicBezTo>
                    <a:pt x="2485" y="4542"/>
                    <a:pt x="2984" y="3967"/>
                    <a:pt x="3543" y="3430"/>
                  </a:cubicBezTo>
                  <a:cubicBezTo>
                    <a:pt x="3824" y="3163"/>
                    <a:pt x="4116" y="2904"/>
                    <a:pt x="4426" y="2658"/>
                  </a:cubicBezTo>
                  <a:cubicBezTo>
                    <a:pt x="4503" y="2596"/>
                    <a:pt x="4580" y="2534"/>
                    <a:pt x="4660" y="2474"/>
                  </a:cubicBezTo>
                  <a:cubicBezTo>
                    <a:pt x="4739" y="2414"/>
                    <a:pt x="4816" y="2353"/>
                    <a:pt x="4898" y="2295"/>
                  </a:cubicBezTo>
                  <a:cubicBezTo>
                    <a:pt x="5059" y="2177"/>
                    <a:pt x="5224" y="2063"/>
                    <a:pt x="5390" y="1950"/>
                  </a:cubicBezTo>
                  <a:cubicBezTo>
                    <a:pt x="6060" y="1501"/>
                    <a:pt x="6782" y="1103"/>
                    <a:pt x="7544" y="762"/>
                  </a:cubicBezTo>
                  <a:cubicBezTo>
                    <a:pt x="8115" y="506"/>
                    <a:pt x="8709" y="283"/>
                    <a:pt x="9321" y="9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4" name="Freeform: Shape 15"/>
            <p:cNvSpPr/>
            <p:nvPr/>
          </p:nvSpPr>
          <p:spPr>
            <a:xfrm>
              <a:off x="47769" y="98659"/>
              <a:ext cx="5774334" cy="6315453"/>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13868" y="5"/>
                  </a:moveTo>
                  <a:cubicBezTo>
                    <a:pt x="14280" y="-5"/>
                    <a:pt x="14693" y="0"/>
                    <a:pt x="15104" y="21"/>
                  </a:cubicBezTo>
                  <a:cubicBezTo>
                    <a:pt x="15926" y="64"/>
                    <a:pt x="16749" y="170"/>
                    <a:pt x="17552" y="349"/>
                  </a:cubicBezTo>
                  <a:cubicBezTo>
                    <a:pt x="18356" y="528"/>
                    <a:pt x="19140" y="782"/>
                    <a:pt x="19882" y="1111"/>
                  </a:cubicBezTo>
                  <a:cubicBezTo>
                    <a:pt x="20438" y="1358"/>
                    <a:pt x="20971" y="1647"/>
                    <a:pt x="21465" y="1978"/>
                  </a:cubicBezTo>
                  <a:lnTo>
                    <a:pt x="21600" y="2074"/>
                  </a:lnTo>
                  <a:lnTo>
                    <a:pt x="21600" y="3336"/>
                  </a:lnTo>
                  <a:lnTo>
                    <a:pt x="21232" y="3043"/>
                  </a:lnTo>
                  <a:cubicBezTo>
                    <a:pt x="20658" y="2633"/>
                    <a:pt x="20033" y="2276"/>
                    <a:pt x="19366" y="1990"/>
                  </a:cubicBezTo>
                  <a:cubicBezTo>
                    <a:pt x="18699" y="1703"/>
                    <a:pt x="17993" y="1483"/>
                    <a:pt x="17266" y="1329"/>
                  </a:cubicBezTo>
                  <a:cubicBezTo>
                    <a:pt x="16539" y="1175"/>
                    <a:pt x="15791" y="1086"/>
                    <a:pt x="15038" y="1055"/>
                  </a:cubicBezTo>
                  <a:cubicBezTo>
                    <a:pt x="14283" y="1022"/>
                    <a:pt x="13529" y="1044"/>
                    <a:pt x="12779" y="1125"/>
                  </a:cubicBezTo>
                  <a:cubicBezTo>
                    <a:pt x="12030" y="1206"/>
                    <a:pt x="11288" y="1342"/>
                    <a:pt x="10563" y="1527"/>
                  </a:cubicBezTo>
                  <a:cubicBezTo>
                    <a:pt x="9837" y="1712"/>
                    <a:pt x="9129" y="1950"/>
                    <a:pt x="8443" y="2227"/>
                  </a:cubicBezTo>
                  <a:cubicBezTo>
                    <a:pt x="7066" y="2775"/>
                    <a:pt x="5781" y="3501"/>
                    <a:pt x="4654" y="4378"/>
                  </a:cubicBezTo>
                  <a:cubicBezTo>
                    <a:pt x="4092" y="4818"/>
                    <a:pt x="3572" y="5298"/>
                    <a:pt x="3105" y="5814"/>
                  </a:cubicBezTo>
                  <a:cubicBezTo>
                    <a:pt x="2638" y="6328"/>
                    <a:pt x="2226" y="6880"/>
                    <a:pt x="1881" y="7462"/>
                  </a:cubicBezTo>
                  <a:cubicBezTo>
                    <a:pt x="1536" y="8043"/>
                    <a:pt x="1249" y="8652"/>
                    <a:pt x="1050" y="9285"/>
                  </a:cubicBezTo>
                  <a:cubicBezTo>
                    <a:pt x="850" y="9915"/>
                    <a:pt x="747" y="10571"/>
                    <a:pt x="748" y="11227"/>
                  </a:cubicBezTo>
                  <a:cubicBezTo>
                    <a:pt x="752" y="11550"/>
                    <a:pt x="788" y="11870"/>
                    <a:pt x="875" y="12178"/>
                  </a:cubicBezTo>
                  <a:cubicBezTo>
                    <a:pt x="960" y="12488"/>
                    <a:pt x="1093" y="12783"/>
                    <a:pt x="1252" y="13068"/>
                  </a:cubicBezTo>
                  <a:cubicBezTo>
                    <a:pt x="1332" y="13210"/>
                    <a:pt x="1421" y="13350"/>
                    <a:pt x="1514" y="13487"/>
                  </a:cubicBezTo>
                  <a:cubicBezTo>
                    <a:pt x="1609" y="13624"/>
                    <a:pt x="1711" y="13759"/>
                    <a:pt x="1816" y="13893"/>
                  </a:cubicBezTo>
                  <a:cubicBezTo>
                    <a:pt x="2030" y="14159"/>
                    <a:pt x="2267" y="14417"/>
                    <a:pt x="2513" y="14676"/>
                  </a:cubicBezTo>
                  <a:cubicBezTo>
                    <a:pt x="2759" y="14936"/>
                    <a:pt x="3016" y="15196"/>
                    <a:pt x="3268" y="15466"/>
                  </a:cubicBezTo>
                  <a:cubicBezTo>
                    <a:pt x="3394" y="15601"/>
                    <a:pt x="3519" y="15738"/>
                    <a:pt x="3643" y="15878"/>
                  </a:cubicBezTo>
                  <a:lnTo>
                    <a:pt x="3823" y="16080"/>
                  </a:lnTo>
                  <a:cubicBezTo>
                    <a:pt x="3882" y="16145"/>
                    <a:pt x="3939" y="16211"/>
                    <a:pt x="4000" y="16274"/>
                  </a:cubicBezTo>
                  <a:cubicBezTo>
                    <a:pt x="4476" y="16787"/>
                    <a:pt x="4992" y="17258"/>
                    <a:pt x="5517" y="17705"/>
                  </a:cubicBezTo>
                  <a:cubicBezTo>
                    <a:pt x="5780" y="17928"/>
                    <a:pt x="6049" y="18143"/>
                    <a:pt x="6323" y="18349"/>
                  </a:cubicBezTo>
                  <a:cubicBezTo>
                    <a:pt x="6598" y="18555"/>
                    <a:pt x="6878" y="18755"/>
                    <a:pt x="7168" y="18943"/>
                  </a:cubicBezTo>
                  <a:cubicBezTo>
                    <a:pt x="7747" y="19319"/>
                    <a:pt x="8370" y="19655"/>
                    <a:pt x="9055" y="19882"/>
                  </a:cubicBezTo>
                  <a:cubicBezTo>
                    <a:pt x="9397" y="19995"/>
                    <a:pt x="9751" y="20082"/>
                    <a:pt x="10111" y="20147"/>
                  </a:cubicBezTo>
                  <a:cubicBezTo>
                    <a:pt x="10201" y="20162"/>
                    <a:pt x="10291" y="20180"/>
                    <a:pt x="10382" y="20194"/>
                  </a:cubicBezTo>
                  <a:lnTo>
                    <a:pt x="10655" y="20233"/>
                  </a:lnTo>
                  <a:cubicBezTo>
                    <a:pt x="10838" y="20254"/>
                    <a:pt x="11021" y="20276"/>
                    <a:pt x="11205" y="20289"/>
                  </a:cubicBezTo>
                  <a:cubicBezTo>
                    <a:pt x="11298" y="20297"/>
                    <a:pt x="11390" y="20304"/>
                    <a:pt x="11482" y="20307"/>
                  </a:cubicBezTo>
                  <a:cubicBezTo>
                    <a:pt x="11575" y="20311"/>
                    <a:pt x="11667" y="20318"/>
                    <a:pt x="11760" y="20320"/>
                  </a:cubicBezTo>
                  <a:lnTo>
                    <a:pt x="12039" y="20325"/>
                  </a:lnTo>
                  <a:cubicBezTo>
                    <a:pt x="12132" y="20327"/>
                    <a:pt x="12225" y="20325"/>
                    <a:pt x="12318" y="20324"/>
                  </a:cubicBezTo>
                  <a:lnTo>
                    <a:pt x="12458" y="20323"/>
                  </a:lnTo>
                  <a:cubicBezTo>
                    <a:pt x="12504" y="20322"/>
                    <a:pt x="12548" y="20320"/>
                    <a:pt x="12593" y="20318"/>
                  </a:cubicBezTo>
                  <a:cubicBezTo>
                    <a:pt x="12638" y="20316"/>
                    <a:pt x="12683" y="20315"/>
                    <a:pt x="12728" y="20312"/>
                  </a:cubicBezTo>
                  <a:lnTo>
                    <a:pt x="12861" y="20302"/>
                  </a:lnTo>
                  <a:cubicBezTo>
                    <a:pt x="13040" y="20290"/>
                    <a:pt x="13217" y="20270"/>
                    <a:pt x="13393" y="20246"/>
                  </a:cubicBezTo>
                  <a:cubicBezTo>
                    <a:pt x="14096" y="20145"/>
                    <a:pt x="14772" y="19948"/>
                    <a:pt x="15416" y="19672"/>
                  </a:cubicBezTo>
                  <a:cubicBezTo>
                    <a:pt x="16062" y="19400"/>
                    <a:pt x="16677" y="19050"/>
                    <a:pt x="17284" y="18667"/>
                  </a:cubicBezTo>
                  <a:cubicBezTo>
                    <a:pt x="17436" y="18572"/>
                    <a:pt x="17587" y="18472"/>
                    <a:pt x="17738" y="18372"/>
                  </a:cubicBezTo>
                  <a:cubicBezTo>
                    <a:pt x="17889" y="18272"/>
                    <a:pt x="18040" y="18170"/>
                    <a:pt x="18191" y="18067"/>
                  </a:cubicBezTo>
                  <a:lnTo>
                    <a:pt x="19108" y="17433"/>
                  </a:lnTo>
                  <a:cubicBezTo>
                    <a:pt x="19738" y="17002"/>
                    <a:pt x="20374" y="16600"/>
                    <a:pt x="20995" y="16207"/>
                  </a:cubicBezTo>
                  <a:lnTo>
                    <a:pt x="21600" y="15809"/>
                  </a:lnTo>
                  <a:lnTo>
                    <a:pt x="21600" y="17893"/>
                  </a:lnTo>
                  <a:lnTo>
                    <a:pt x="21234" y="18146"/>
                  </a:lnTo>
                  <a:cubicBezTo>
                    <a:pt x="20921" y="18355"/>
                    <a:pt x="20607" y="18558"/>
                    <a:pt x="20298" y="18759"/>
                  </a:cubicBezTo>
                  <a:lnTo>
                    <a:pt x="19827" y="19067"/>
                  </a:lnTo>
                  <a:cubicBezTo>
                    <a:pt x="19667" y="19170"/>
                    <a:pt x="19506" y="19275"/>
                    <a:pt x="19342" y="19377"/>
                  </a:cubicBezTo>
                  <a:cubicBezTo>
                    <a:pt x="19179" y="19479"/>
                    <a:pt x="19014" y="19581"/>
                    <a:pt x="18846" y="19682"/>
                  </a:cubicBezTo>
                  <a:cubicBezTo>
                    <a:pt x="18678" y="19783"/>
                    <a:pt x="18508" y="19882"/>
                    <a:pt x="18334" y="19979"/>
                  </a:cubicBezTo>
                  <a:cubicBezTo>
                    <a:pt x="17988" y="20175"/>
                    <a:pt x="17632" y="20364"/>
                    <a:pt x="17260" y="20537"/>
                  </a:cubicBezTo>
                  <a:cubicBezTo>
                    <a:pt x="16888" y="20711"/>
                    <a:pt x="16504" y="20872"/>
                    <a:pt x="16104" y="21011"/>
                  </a:cubicBezTo>
                  <a:cubicBezTo>
                    <a:pt x="15308" y="21292"/>
                    <a:pt x="14452" y="21482"/>
                    <a:pt x="13589" y="21556"/>
                  </a:cubicBezTo>
                  <a:cubicBezTo>
                    <a:pt x="13373" y="21574"/>
                    <a:pt x="13157" y="21587"/>
                    <a:pt x="12941" y="21591"/>
                  </a:cubicBezTo>
                  <a:lnTo>
                    <a:pt x="12779" y="21595"/>
                  </a:lnTo>
                  <a:cubicBezTo>
                    <a:pt x="12726" y="21595"/>
                    <a:pt x="12672" y="21594"/>
                    <a:pt x="12618" y="21594"/>
                  </a:cubicBezTo>
                  <a:lnTo>
                    <a:pt x="12457" y="21592"/>
                  </a:lnTo>
                  <a:lnTo>
                    <a:pt x="12301" y="21587"/>
                  </a:lnTo>
                  <a:cubicBezTo>
                    <a:pt x="11884" y="21576"/>
                    <a:pt x="11467" y="21547"/>
                    <a:pt x="11051" y="21501"/>
                  </a:cubicBezTo>
                  <a:cubicBezTo>
                    <a:pt x="10635" y="21458"/>
                    <a:pt x="10220" y="21395"/>
                    <a:pt x="9810" y="21312"/>
                  </a:cubicBezTo>
                  <a:cubicBezTo>
                    <a:pt x="9400" y="21228"/>
                    <a:pt x="8993" y="21129"/>
                    <a:pt x="8590" y="21015"/>
                  </a:cubicBezTo>
                  <a:cubicBezTo>
                    <a:pt x="7786" y="20787"/>
                    <a:pt x="6992" y="20502"/>
                    <a:pt x="6256" y="20124"/>
                  </a:cubicBezTo>
                  <a:cubicBezTo>
                    <a:pt x="5520" y="19745"/>
                    <a:pt x="4863" y="19266"/>
                    <a:pt x="4289" y="18735"/>
                  </a:cubicBezTo>
                  <a:cubicBezTo>
                    <a:pt x="4001" y="18470"/>
                    <a:pt x="3738" y="18188"/>
                    <a:pt x="3491" y="17900"/>
                  </a:cubicBezTo>
                  <a:cubicBezTo>
                    <a:pt x="3246" y="17610"/>
                    <a:pt x="3013" y="17316"/>
                    <a:pt x="2795" y="17015"/>
                  </a:cubicBezTo>
                  <a:cubicBezTo>
                    <a:pt x="2739" y="16941"/>
                    <a:pt x="2686" y="16865"/>
                    <a:pt x="2632" y="16790"/>
                  </a:cubicBezTo>
                  <a:lnTo>
                    <a:pt x="2477" y="16571"/>
                  </a:lnTo>
                  <a:cubicBezTo>
                    <a:pt x="2377" y="16430"/>
                    <a:pt x="2274" y="16290"/>
                    <a:pt x="2170" y="16147"/>
                  </a:cubicBezTo>
                  <a:lnTo>
                    <a:pt x="1534" y="15282"/>
                  </a:lnTo>
                  <a:cubicBezTo>
                    <a:pt x="1321" y="14987"/>
                    <a:pt x="1110" y="14683"/>
                    <a:pt x="914" y="14367"/>
                  </a:cubicBezTo>
                  <a:cubicBezTo>
                    <a:pt x="815" y="14208"/>
                    <a:pt x="720" y="14047"/>
                    <a:pt x="634" y="13882"/>
                  </a:cubicBezTo>
                  <a:cubicBezTo>
                    <a:pt x="548" y="13716"/>
                    <a:pt x="467" y="13547"/>
                    <a:pt x="396" y="13374"/>
                  </a:cubicBezTo>
                  <a:cubicBezTo>
                    <a:pt x="327" y="13201"/>
                    <a:pt x="265" y="13025"/>
                    <a:pt x="214" y="12847"/>
                  </a:cubicBezTo>
                  <a:cubicBezTo>
                    <a:pt x="190" y="12758"/>
                    <a:pt x="166" y="12669"/>
                    <a:pt x="146" y="12579"/>
                  </a:cubicBezTo>
                  <a:lnTo>
                    <a:pt x="116" y="12444"/>
                  </a:lnTo>
                  <a:lnTo>
                    <a:pt x="92" y="12309"/>
                  </a:lnTo>
                  <a:cubicBezTo>
                    <a:pt x="27" y="11949"/>
                    <a:pt x="0" y="11586"/>
                    <a:pt x="0" y="11227"/>
                  </a:cubicBezTo>
                  <a:cubicBezTo>
                    <a:pt x="2" y="10520"/>
                    <a:pt x="88" y="9814"/>
                    <a:pt x="255" y="9119"/>
                  </a:cubicBezTo>
                  <a:cubicBezTo>
                    <a:pt x="421" y="8426"/>
                    <a:pt x="676" y="7745"/>
                    <a:pt x="1020" y="7100"/>
                  </a:cubicBezTo>
                  <a:cubicBezTo>
                    <a:pt x="1710" y="5809"/>
                    <a:pt x="2710" y="4654"/>
                    <a:pt x="3888" y="3670"/>
                  </a:cubicBezTo>
                  <a:cubicBezTo>
                    <a:pt x="4478" y="3178"/>
                    <a:pt x="5116" y="2730"/>
                    <a:pt x="5790" y="2327"/>
                  </a:cubicBezTo>
                  <a:cubicBezTo>
                    <a:pt x="6464" y="1924"/>
                    <a:pt x="7174" y="1565"/>
                    <a:pt x="7915" y="1260"/>
                  </a:cubicBezTo>
                  <a:cubicBezTo>
                    <a:pt x="9399" y="654"/>
                    <a:pt x="10997" y="253"/>
                    <a:pt x="12634" y="83"/>
                  </a:cubicBezTo>
                  <a:cubicBezTo>
                    <a:pt x="13043" y="42"/>
                    <a:pt x="13455" y="16"/>
                    <a:pt x="13868" y="5"/>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5" name="Freeform: Shape 16"/>
            <p:cNvSpPr/>
            <p:nvPr/>
          </p:nvSpPr>
          <p:spPr>
            <a:xfrm>
              <a:off x="52992" y="131729"/>
              <a:ext cx="5769112" cy="6229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7" y="0"/>
                  </a:moveTo>
                  <a:cubicBezTo>
                    <a:pt x="17227" y="0"/>
                    <a:pt x="19509" y="712"/>
                    <a:pt x="21311" y="1933"/>
                  </a:cubicBezTo>
                  <a:lnTo>
                    <a:pt x="21600" y="2152"/>
                  </a:lnTo>
                  <a:lnTo>
                    <a:pt x="21600" y="5079"/>
                  </a:lnTo>
                  <a:lnTo>
                    <a:pt x="21192" y="4605"/>
                  </a:lnTo>
                  <a:cubicBezTo>
                    <a:pt x="20404" y="3785"/>
                    <a:pt x="19460" y="3147"/>
                    <a:pt x="18385" y="2710"/>
                  </a:cubicBezTo>
                  <a:cubicBezTo>
                    <a:pt x="17238" y="2244"/>
                    <a:pt x="15944" y="2008"/>
                    <a:pt x="14537" y="2008"/>
                  </a:cubicBezTo>
                  <a:cubicBezTo>
                    <a:pt x="13045" y="2008"/>
                    <a:pt x="11534" y="2262"/>
                    <a:pt x="10046" y="2764"/>
                  </a:cubicBezTo>
                  <a:cubicBezTo>
                    <a:pt x="8597" y="3251"/>
                    <a:pt x="7217" y="3969"/>
                    <a:pt x="6056" y="4840"/>
                  </a:cubicBezTo>
                  <a:cubicBezTo>
                    <a:pt x="4874" y="5725"/>
                    <a:pt x="3946" y="6733"/>
                    <a:pt x="3296" y="7833"/>
                  </a:cubicBezTo>
                  <a:cubicBezTo>
                    <a:pt x="2633" y="8958"/>
                    <a:pt x="2296" y="10131"/>
                    <a:pt x="2296" y="11317"/>
                  </a:cubicBezTo>
                  <a:cubicBezTo>
                    <a:pt x="2296" y="12512"/>
                    <a:pt x="2833" y="13210"/>
                    <a:pt x="3952" y="14552"/>
                  </a:cubicBezTo>
                  <a:cubicBezTo>
                    <a:pt x="4222" y="14876"/>
                    <a:pt x="4501" y="15211"/>
                    <a:pt x="4786" y="15579"/>
                  </a:cubicBezTo>
                  <a:cubicBezTo>
                    <a:pt x="6968" y="18392"/>
                    <a:pt x="9310" y="19593"/>
                    <a:pt x="12617" y="19593"/>
                  </a:cubicBezTo>
                  <a:cubicBezTo>
                    <a:pt x="14787" y="19593"/>
                    <a:pt x="16380" y="18615"/>
                    <a:pt x="18561" y="17123"/>
                  </a:cubicBezTo>
                  <a:cubicBezTo>
                    <a:pt x="18805" y="16957"/>
                    <a:pt x="19049" y="16792"/>
                    <a:pt x="19285" y="16633"/>
                  </a:cubicBezTo>
                  <a:cubicBezTo>
                    <a:pt x="20084" y="16094"/>
                    <a:pt x="20856" y="15573"/>
                    <a:pt x="21518" y="15042"/>
                  </a:cubicBezTo>
                  <a:lnTo>
                    <a:pt x="21600" y="14974"/>
                  </a:lnTo>
                  <a:lnTo>
                    <a:pt x="21600" y="17596"/>
                  </a:lnTo>
                  <a:lnTo>
                    <a:pt x="21103" y="17941"/>
                  </a:lnTo>
                  <a:cubicBezTo>
                    <a:pt x="20731" y="18193"/>
                    <a:pt x="20353" y="18446"/>
                    <a:pt x="19974" y="18705"/>
                  </a:cubicBezTo>
                  <a:cubicBezTo>
                    <a:pt x="17767" y="20214"/>
                    <a:pt x="15640" y="21600"/>
                    <a:pt x="12617" y="21600"/>
                  </a:cubicBezTo>
                  <a:cubicBezTo>
                    <a:pt x="8133" y="21600"/>
                    <a:pt x="5222" y="19716"/>
                    <a:pt x="2887" y="16706"/>
                  </a:cubicBezTo>
                  <a:cubicBezTo>
                    <a:pt x="1486" y="14900"/>
                    <a:pt x="0" y="13661"/>
                    <a:pt x="0" y="11317"/>
                  </a:cubicBezTo>
                  <a:cubicBezTo>
                    <a:pt x="0" y="5067"/>
                    <a:pt x="7320" y="0"/>
                    <a:pt x="14537" y="0"/>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6" name="Freeform: Shape 17"/>
            <p:cNvSpPr/>
            <p:nvPr/>
          </p:nvSpPr>
          <p:spPr>
            <a:xfrm>
              <a:off x="52992" y="131729"/>
              <a:ext cx="5769112" cy="6229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7" y="0"/>
                  </a:moveTo>
                  <a:cubicBezTo>
                    <a:pt x="17227" y="0"/>
                    <a:pt x="19509" y="712"/>
                    <a:pt x="21311" y="1933"/>
                  </a:cubicBezTo>
                  <a:lnTo>
                    <a:pt x="21600" y="2152"/>
                  </a:lnTo>
                  <a:lnTo>
                    <a:pt x="21600" y="5809"/>
                  </a:lnTo>
                  <a:lnTo>
                    <a:pt x="21384" y="5497"/>
                  </a:lnTo>
                  <a:cubicBezTo>
                    <a:pt x="21214" y="5275"/>
                    <a:pt x="21032" y="5064"/>
                    <a:pt x="20840" y="4863"/>
                  </a:cubicBezTo>
                  <a:cubicBezTo>
                    <a:pt x="20096" y="4088"/>
                    <a:pt x="19205" y="3486"/>
                    <a:pt x="18191" y="3074"/>
                  </a:cubicBezTo>
                  <a:cubicBezTo>
                    <a:pt x="17106" y="2633"/>
                    <a:pt x="15876" y="2409"/>
                    <a:pt x="14537" y="2409"/>
                  </a:cubicBezTo>
                  <a:cubicBezTo>
                    <a:pt x="13122" y="2409"/>
                    <a:pt x="11626" y="2661"/>
                    <a:pt x="10210" y="3138"/>
                  </a:cubicBezTo>
                  <a:cubicBezTo>
                    <a:pt x="8810" y="3610"/>
                    <a:pt x="7476" y="4304"/>
                    <a:pt x="6354" y="5144"/>
                  </a:cubicBezTo>
                  <a:cubicBezTo>
                    <a:pt x="5234" y="5984"/>
                    <a:pt x="4318" y="6978"/>
                    <a:pt x="3704" y="8017"/>
                  </a:cubicBezTo>
                  <a:cubicBezTo>
                    <a:pt x="3074" y="9085"/>
                    <a:pt x="2754" y="10195"/>
                    <a:pt x="2754" y="11317"/>
                  </a:cubicBezTo>
                  <a:cubicBezTo>
                    <a:pt x="2754" y="12389"/>
                    <a:pt x="3235" y="13011"/>
                    <a:pt x="4322" y="14316"/>
                  </a:cubicBezTo>
                  <a:cubicBezTo>
                    <a:pt x="4594" y="14642"/>
                    <a:pt x="4876" y="14980"/>
                    <a:pt x="5166" y="15354"/>
                  </a:cubicBezTo>
                  <a:cubicBezTo>
                    <a:pt x="6192" y="16676"/>
                    <a:pt x="7244" y="17617"/>
                    <a:pt x="8385" y="18228"/>
                  </a:cubicBezTo>
                  <a:cubicBezTo>
                    <a:pt x="9593" y="18876"/>
                    <a:pt x="10978" y="19191"/>
                    <a:pt x="12617" y="19191"/>
                  </a:cubicBezTo>
                  <a:cubicBezTo>
                    <a:pt x="13547" y="19191"/>
                    <a:pt x="14411" y="18996"/>
                    <a:pt x="15339" y="18578"/>
                  </a:cubicBezTo>
                  <a:cubicBezTo>
                    <a:pt x="16291" y="18148"/>
                    <a:pt x="17233" y="17522"/>
                    <a:pt x="18278" y="16807"/>
                  </a:cubicBezTo>
                  <a:cubicBezTo>
                    <a:pt x="18523" y="16640"/>
                    <a:pt x="18768" y="16475"/>
                    <a:pt x="19004" y="16315"/>
                  </a:cubicBezTo>
                  <a:cubicBezTo>
                    <a:pt x="19946" y="15680"/>
                    <a:pt x="20849" y="15070"/>
                    <a:pt x="21566" y="14448"/>
                  </a:cubicBezTo>
                  <a:lnTo>
                    <a:pt x="21600" y="14417"/>
                  </a:lnTo>
                  <a:lnTo>
                    <a:pt x="21600" y="17596"/>
                  </a:lnTo>
                  <a:lnTo>
                    <a:pt x="21103" y="17941"/>
                  </a:lnTo>
                  <a:cubicBezTo>
                    <a:pt x="20731" y="18193"/>
                    <a:pt x="20353" y="18446"/>
                    <a:pt x="19974" y="18705"/>
                  </a:cubicBezTo>
                  <a:cubicBezTo>
                    <a:pt x="17767" y="20214"/>
                    <a:pt x="15640" y="21600"/>
                    <a:pt x="12617" y="21600"/>
                  </a:cubicBezTo>
                  <a:cubicBezTo>
                    <a:pt x="8133" y="21600"/>
                    <a:pt x="5222" y="19716"/>
                    <a:pt x="2887" y="16706"/>
                  </a:cubicBezTo>
                  <a:cubicBezTo>
                    <a:pt x="1486" y="14900"/>
                    <a:pt x="0" y="13661"/>
                    <a:pt x="0" y="11317"/>
                  </a:cubicBezTo>
                  <a:cubicBezTo>
                    <a:pt x="0" y="5067"/>
                    <a:pt x="7320" y="0"/>
                    <a:pt x="14537" y="0"/>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98" name="Graphic 36" descr="Graphic 36"/>
          <p:cNvPicPr>
            <a:picLocks noChangeAspect="1"/>
          </p:cNvPicPr>
          <p:nvPr/>
        </p:nvPicPr>
        <p:blipFill>
          <a:blip r:embed="rId2">
            <a:extLst/>
          </a:blip>
          <a:stretch>
            <a:fillRect/>
          </a:stretch>
        </p:blipFill>
        <p:spPr>
          <a:xfrm>
            <a:off x="8121725" y="1629088"/>
            <a:ext cx="3620022" cy="362002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11" name="Slide Background"/>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2" name="Title 1"/>
          <p:cNvSpPr txBox="1"/>
          <p:nvPr>
            <p:ph type="title"/>
          </p:nvPr>
        </p:nvSpPr>
        <p:spPr>
          <a:xfrm>
            <a:off x="761800" y="762000"/>
            <a:ext cx="5334197" cy="1708244"/>
          </a:xfrm>
          <a:prstGeom prst="rect">
            <a:avLst/>
          </a:prstGeom>
        </p:spPr>
        <p:txBody>
          <a:bodyPr/>
          <a:lstStyle>
            <a:lvl1pPr>
              <a:defRPr sz="4000"/>
            </a:lvl1pPr>
          </a:lstStyle>
          <a:p>
            <a:pPr/>
            <a:r>
              <a:t>Problem Statement</a:t>
            </a:r>
          </a:p>
        </p:txBody>
      </p:sp>
      <p:sp>
        <p:nvSpPr>
          <p:cNvPr id="113" name="Content Placeholder 2"/>
          <p:cNvSpPr txBox="1"/>
          <p:nvPr>
            <p:ph type="body" sz="half" idx="1"/>
          </p:nvPr>
        </p:nvSpPr>
        <p:spPr>
          <a:xfrm>
            <a:off x="441760" y="1616121"/>
            <a:ext cx="5680161" cy="3769836"/>
          </a:xfrm>
          <a:prstGeom prst="rect">
            <a:avLst/>
          </a:prstGeom>
        </p:spPr>
        <p:txBody>
          <a:bodyPr anchor="ctr"/>
          <a:lstStyle/>
          <a:p>
            <a:pPr>
              <a:defRPr sz="1800">
                <a:latin typeface="Times New Roman"/>
                <a:ea typeface="Times New Roman"/>
                <a:cs typeface="Times New Roman"/>
                <a:sym typeface="Times New Roman"/>
              </a:defRPr>
            </a:pPr>
            <a:r>
              <a:t>Climate change poses a major risk to global food supply chains, potentially causing food shortages, economic instability, and social unrest. </a:t>
            </a:r>
          </a:p>
          <a:p>
            <a:pPr>
              <a:defRPr sz="1800">
                <a:latin typeface="Times New Roman"/>
                <a:ea typeface="Times New Roman"/>
                <a:cs typeface="Times New Roman"/>
                <a:sym typeface="Times New Roman"/>
              </a:defRPr>
            </a:pPr>
            <a:r>
              <a:t>Agricultural productivity will decline without a clear understanding of these impacts and effective adaptation strategies.</a:t>
            </a:r>
          </a:p>
          <a:p>
            <a:pPr>
              <a:defRPr sz="1800">
                <a:latin typeface="Times New Roman"/>
                <a:ea typeface="Times New Roman"/>
                <a:cs typeface="Times New Roman"/>
                <a:sym typeface="Times New Roman"/>
              </a:defRPr>
            </a:pPr>
            <a:r>
              <a:t>This project aims to develop a machine learning model to predict crop yield changes under various climate scenarios, helping stakeholders make informed decisions to ensure food security.</a:t>
            </a:r>
          </a:p>
        </p:txBody>
      </p:sp>
      <p:pic>
        <p:nvPicPr>
          <p:cNvPr id="114" name="Picture 4" descr="Picture 4"/>
          <p:cNvPicPr>
            <a:picLocks noChangeAspect="1"/>
          </p:cNvPicPr>
          <p:nvPr/>
        </p:nvPicPr>
        <p:blipFill>
          <a:blip r:embed="rId2">
            <a:extLst/>
          </a:blip>
          <a:srcRect l="20990" t="0" r="27173" b="0"/>
          <a:stretch>
            <a:fillRect/>
          </a:stretch>
        </p:blipFill>
        <p:spPr>
          <a:xfrm>
            <a:off x="6857796" y="-10886"/>
            <a:ext cx="5334205" cy="6868818"/>
          </a:xfrm>
          <a:prstGeom prst="rect">
            <a:avLst/>
          </a:prstGeom>
          <a:ln w="12700">
            <a:miter lim="400000"/>
          </a:ln>
          <a:effectLst>
            <a:outerShdw sx="100000" sy="100000" kx="0" ky="0" algn="b" rotWithShape="0" blurRad="127000" dist="50800" dir="10800000">
              <a:srgbClr val="000000">
                <a:alpha val="40000"/>
              </a:srgbClr>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16" name="Rectangle 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7" name="Rectangle 9"/>
          <p:cNvSpPr/>
          <p:nvPr/>
        </p:nvSpPr>
        <p:spPr>
          <a:xfrm>
            <a:off x="558208" y="-1"/>
            <a:ext cx="11167449" cy="2018808"/>
          </a:xfrm>
          <a:prstGeom prst="rect">
            <a:avLst/>
          </a:prstGeom>
          <a:solidFill>
            <a:srgbClr val="FFFFFF"/>
          </a:solidFill>
          <a:ln>
            <a:solidFill>
              <a:srgbClr val="E1E1E1"/>
            </a:solidFill>
            <a:miter/>
          </a:ln>
          <a:effectLst>
            <a:outerShdw sx="100000" sy="100000" kx="0" ky="0" algn="b" rotWithShape="0" blurRad="50800" dist="38100" dir="2700000">
              <a:srgbClr val="D9D9D9">
                <a:alpha val="50000"/>
              </a:srgbClr>
            </a:outerShdw>
          </a:effectLst>
        </p:spPr>
        <p:txBody>
          <a:bodyPr lIns="45719" rIns="45719" anchor="ctr"/>
          <a:lstStyle/>
          <a:p>
            <a:pPr algn="ctr">
              <a:defRPr>
                <a:solidFill>
                  <a:srgbClr val="FFFFFF"/>
                </a:solidFill>
              </a:defRPr>
            </a:pPr>
          </a:p>
        </p:txBody>
      </p:sp>
      <p:sp>
        <p:nvSpPr>
          <p:cNvPr id="118" name="Rectangle 11"/>
          <p:cNvSpPr/>
          <p:nvPr/>
        </p:nvSpPr>
        <p:spPr>
          <a:xfrm>
            <a:off x="566927" y="0"/>
            <a:ext cx="11155682" cy="2011679"/>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9" name="Title 1"/>
          <p:cNvSpPr txBox="1"/>
          <p:nvPr>
            <p:ph type="title"/>
          </p:nvPr>
        </p:nvSpPr>
        <p:spPr>
          <a:xfrm>
            <a:off x="1115567" y="548639"/>
            <a:ext cx="10168130" cy="1179578"/>
          </a:xfrm>
          <a:prstGeom prst="rect">
            <a:avLst/>
          </a:prstGeom>
        </p:spPr>
        <p:txBody>
          <a:bodyPr/>
          <a:lstStyle>
            <a:lvl1pPr>
              <a:defRPr b="1" sz="4000">
                <a:latin typeface="Times New Roman"/>
                <a:ea typeface="Times New Roman"/>
                <a:cs typeface="Times New Roman"/>
                <a:sym typeface="Times New Roman"/>
              </a:defRPr>
            </a:lvl1pPr>
          </a:lstStyle>
          <a:p>
            <a:pPr/>
            <a:r>
              <a:t>Literature Review</a:t>
            </a:r>
          </a:p>
        </p:txBody>
      </p:sp>
      <p:sp>
        <p:nvSpPr>
          <p:cNvPr id="120" name="Rectangle 13"/>
          <p:cNvSpPr/>
          <p:nvPr/>
        </p:nvSpPr>
        <p:spPr>
          <a:xfrm>
            <a:off x="498833" y="758951"/>
            <a:ext cx="128017" cy="704089"/>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121" name="Content Placeholder 2"/>
          <p:cNvSpPr txBox="1"/>
          <p:nvPr>
            <p:ph type="body" idx="1"/>
          </p:nvPr>
        </p:nvSpPr>
        <p:spPr>
          <a:xfrm>
            <a:off x="1115567" y="2481943"/>
            <a:ext cx="10168130" cy="3695020"/>
          </a:xfrm>
          <a:prstGeom prst="rect">
            <a:avLst/>
          </a:prstGeom>
        </p:spPr>
        <p:txBody>
          <a:bodyPr/>
          <a:lstStyle/>
          <a:p>
            <a:pPr marL="0" indent="0">
              <a:buSzTx/>
              <a:buNone/>
              <a:defRPr b="1" sz="1600">
                <a:latin typeface="Times New Roman"/>
                <a:ea typeface="Times New Roman"/>
                <a:cs typeface="Times New Roman"/>
                <a:sym typeface="Times New Roman"/>
              </a:defRPr>
            </a:pPr>
            <a:r>
              <a:t>1. Impact of Climate Change on Crop Yield in Different Agro-Climatic Zones of India</a:t>
            </a:r>
          </a:p>
          <a:p>
            <a:pPr>
              <a:defRPr b="1" sz="1600">
                <a:latin typeface="Times New Roman"/>
                <a:ea typeface="Times New Roman"/>
                <a:cs typeface="Times New Roman"/>
                <a:sym typeface="Times New Roman"/>
              </a:defRPr>
            </a:pPr>
            <a:r>
              <a:t>Overview</a:t>
            </a:r>
            <a:r>
              <a:rPr b="0"/>
              <a:t>: Analyzes the effects of climate change on crop yields across various agro-climatic zones in India.</a:t>
            </a:r>
            <a:endParaRPr b="0"/>
          </a:p>
          <a:p>
            <a:pPr>
              <a:defRPr b="1" sz="1600">
                <a:latin typeface="Times New Roman"/>
                <a:ea typeface="Times New Roman"/>
                <a:cs typeface="Times New Roman"/>
                <a:sym typeface="Times New Roman"/>
              </a:defRPr>
            </a:pPr>
            <a:r>
              <a:t>Key Findings</a:t>
            </a:r>
            <a:r>
              <a:rPr b="0"/>
              <a:t>: Identifies specific climate variables that significantly influence crop productivity, helping to inform region-specific agricultural strategies.</a:t>
            </a:r>
            <a:endParaRPr b="0"/>
          </a:p>
          <a:p>
            <a:pPr marL="0" indent="0">
              <a:buSzTx/>
              <a:buNone/>
              <a:defRPr b="1" sz="1600">
                <a:latin typeface="Times New Roman"/>
                <a:ea typeface="Times New Roman"/>
                <a:cs typeface="Times New Roman"/>
                <a:sym typeface="Times New Roman"/>
              </a:defRPr>
            </a:pPr>
          </a:p>
          <a:p>
            <a:pPr marL="0" indent="0">
              <a:buSzTx/>
              <a:buNone/>
              <a:defRPr b="1" sz="1600">
                <a:latin typeface="Times New Roman"/>
                <a:ea typeface="Times New Roman"/>
                <a:cs typeface="Times New Roman"/>
                <a:sym typeface="Times New Roman"/>
              </a:defRPr>
            </a:pPr>
            <a:r>
              <a:t>2. Predicting the Impacts of Climate Change on Maize Yields in the United States Using   Machine Learning"</a:t>
            </a:r>
          </a:p>
          <a:p>
            <a:pPr>
              <a:defRPr b="1" sz="1600">
                <a:latin typeface="Times New Roman"/>
                <a:ea typeface="Times New Roman"/>
                <a:cs typeface="Times New Roman"/>
                <a:sym typeface="Times New Roman"/>
              </a:defRPr>
            </a:pPr>
            <a:r>
              <a:t>Overview</a:t>
            </a:r>
            <a:r>
              <a:rPr b="0"/>
              <a:t>: Applies machine learning methods to model maize yield responses to various climate change scenarios.</a:t>
            </a:r>
            <a:endParaRPr b="0"/>
          </a:p>
          <a:p>
            <a:pPr>
              <a:defRPr b="1" sz="1600">
                <a:latin typeface="Times New Roman"/>
                <a:ea typeface="Times New Roman"/>
                <a:cs typeface="Times New Roman"/>
                <a:sym typeface="Times New Roman"/>
              </a:defRPr>
            </a:pPr>
            <a:r>
              <a:t>Key Findings</a:t>
            </a:r>
            <a:r>
              <a:rPr b="0"/>
              <a:t>: Highlights the potential decline in maize yields under extreme climate conditions, emphasizing the need for adaptive measures.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3" name="Rectangle 7"/>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4" name="Freeform: Shape 9"/>
          <p:cNvSpPr/>
          <p:nvPr/>
        </p:nvSpPr>
        <p:spPr>
          <a:xfrm>
            <a:off x="-1" y="-1"/>
            <a:ext cx="12188954" cy="1899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592"/>
                </a:lnTo>
                <a:lnTo>
                  <a:pt x="20125" y="19417"/>
                </a:lnTo>
                <a:cubicBezTo>
                  <a:pt x="17259" y="20823"/>
                  <a:pt x="14109" y="21600"/>
                  <a:pt x="10803" y="21600"/>
                </a:cubicBezTo>
                <a:cubicBezTo>
                  <a:pt x="7496" y="21600"/>
                  <a:pt x="4346" y="20823"/>
                  <a:pt x="1481" y="19417"/>
                </a:cubicBezTo>
                <a:lnTo>
                  <a:pt x="0" y="18589"/>
                </a:lnTo>
                <a:close/>
              </a:path>
            </a:pathLst>
          </a:custGeom>
          <a:solidFill>
            <a:srgbClr val="FFFFFF"/>
          </a:solidFill>
          <a:ln>
            <a:solidFill>
              <a:srgbClr val="E6E6E6"/>
            </a:solidFill>
            <a:miter/>
          </a:ln>
          <a:effectLst>
            <a:outerShdw sx="100000" sy="100000" kx="0" ky="0" algn="b" rotWithShape="0" blurRad="50800" dist="38100" dir="2700000">
              <a:srgbClr val="D9D9D9">
                <a:alpha val="50000"/>
              </a:srgbClr>
            </a:outerShdw>
          </a:effectLst>
        </p:spPr>
        <p:txBody>
          <a:bodyPr lIns="45719" rIns="45719" anchor="ctr"/>
          <a:lstStyle/>
          <a:p>
            <a:pPr algn="ctr">
              <a:defRPr>
                <a:solidFill>
                  <a:srgbClr val="FFFFFF"/>
                </a:solidFill>
              </a:defRPr>
            </a:pPr>
          </a:p>
        </p:txBody>
      </p:sp>
      <p:sp>
        <p:nvSpPr>
          <p:cNvPr id="125" name="Freeform: Shape 11"/>
          <p:cNvSpPr/>
          <p:nvPr/>
        </p:nvSpPr>
        <p:spPr>
          <a:xfrm>
            <a:off x="0" y="0"/>
            <a:ext cx="12192001" cy="1890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578"/>
                </a:lnTo>
                <a:lnTo>
                  <a:pt x="20125" y="19407"/>
                </a:lnTo>
                <a:cubicBezTo>
                  <a:pt x="17259" y="20819"/>
                  <a:pt x="14109" y="21600"/>
                  <a:pt x="10803" y="21600"/>
                </a:cubicBezTo>
                <a:cubicBezTo>
                  <a:pt x="7496" y="21600"/>
                  <a:pt x="4346" y="20819"/>
                  <a:pt x="1481" y="19407"/>
                </a:cubicBezTo>
                <a:lnTo>
                  <a:pt x="0" y="18575"/>
                </a:lnTo>
                <a:close/>
              </a:path>
            </a:pathLst>
          </a:custGeom>
          <a:solidFill>
            <a:srgbClr val="FFFFFF"/>
          </a:solidFill>
          <a:ln w="12700">
            <a:miter lim="400000"/>
          </a:ln>
        </p:spPr>
        <p:txBody>
          <a:bodyPr lIns="45719" rIns="45719" anchor="ctr"/>
          <a:lstStyle/>
          <a:p>
            <a:pPr algn="ctr">
              <a:defRPr>
                <a:solidFill>
                  <a:srgbClr val="FFFFFF"/>
                </a:solidFill>
              </a:defRPr>
            </a:pPr>
          </a:p>
        </p:txBody>
      </p:sp>
      <p:sp>
        <p:nvSpPr>
          <p:cNvPr id="126" name="Rectangle 13"/>
          <p:cNvSpPr/>
          <p:nvPr/>
        </p:nvSpPr>
        <p:spPr>
          <a:xfrm>
            <a:off x="0" y="524521"/>
            <a:ext cx="128016" cy="704090"/>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127" name="Content Placeholder 2"/>
          <p:cNvSpPr txBox="1"/>
          <p:nvPr>
            <p:ph type="body" idx="1"/>
          </p:nvPr>
        </p:nvSpPr>
        <p:spPr>
          <a:xfrm>
            <a:off x="838200" y="2076772"/>
            <a:ext cx="10515600" cy="4095429"/>
          </a:xfrm>
          <a:prstGeom prst="rect">
            <a:avLst/>
          </a:prstGeom>
        </p:spPr>
        <p:txBody>
          <a:bodyPr/>
          <a:lstStyle/>
          <a:p>
            <a:pPr marL="0" indent="0">
              <a:buSzTx/>
              <a:buNone/>
              <a:defRPr b="1" sz="1700">
                <a:latin typeface="Times New Roman"/>
                <a:ea typeface="Times New Roman"/>
                <a:cs typeface="Times New Roman"/>
                <a:sym typeface="Times New Roman"/>
              </a:defRPr>
            </a:pPr>
            <a:r>
              <a:t>3. Machine Learning for Predicting Crop Yields: A Case Study on Wheat"</a:t>
            </a:r>
          </a:p>
          <a:p>
            <a:pPr>
              <a:defRPr b="1" sz="1700">
                <a:latin typeface="Times New Roman"/>
                <a:ea typeface="Times New Roman"/>
                <a:cs typeface="Times New Roman"/>
                <a:sym typeface="Times New Roman"/>
              </a:defRPr>
            </a:pPr>
            <a:r>
              <a:t>Overview</a:t>
            </a:r>
            <a:r>
              <a:rPr b="0"/>
              <a:t>: Investigates the effectiveness of different machine learning models in predicting wheat yields under varying climatic conditions.</a:t>
            </a:r>
            <a:endParaRPr b="0"/>
          </a:p>
          <a:p>
            <a:pPr>
              <a:defRPr b="1" sz="1700">
                <a:latin typeface="Times New Roman"/>
                <a:ea typeface="Times New Roman"/>
                <a:cs typeface="Times New Roman"/>
                <a:sym typeface="Times New Roman"/>
              </a:defRPr>
            </a:pPr>
            <a:r>
              <a:t>Key Findings</a:t>
            </a:r>
            <a:r>
              <a:rPr b="0"/>
              <a:t>: Demonstrates the superiority of certain models in yield prediction, providing insights for precision agriculture practices.</a:t>
            </a:r>
            <a:endParaRPr b="0"/>
          </a:p>
          <a:p>
            <a:pPr marL="0" indent="0">
              <a:buSzTx/>
              <a:buNone/>
              <a:defRPr b="1" sz="1700">
                <a:latin typeface="Times New Roman"/>
                <a:ea typeface="Times New Roman"/>
                <a:cs typeface="Times New Roman"/>
                <a:sym typeface="Times New Roman"/>
              </a:defRPr>
            </a:pPr>
          </a:p>
          <a:p>
            <a:pPr marL="0" indent="0">
              <a:buSzTx/>
              <a:buNone/>
              <a:defRPr b="1" sz="1700">
                <a:latin typeface="Times New Roman"/>
                <a:ea typeface="Times New Roman"/>
                <a:cs typeface="Times New Roman"/>
                <a:sym typeface="Times New Roman"/>
              </a:defRPr>
            </a:pPr>
            <a:r>
              <a:t>4. Using Machine Learning to Assess Climate Change Impact on Crop Yields: A Case Study of Soybean</a:t>
            </a:r>
          </a:p>
          <a:p>
            <a:pPr>
              <a:defRPr b="1" sz="1700">
                <a:latin typeface="Times New Roman"/>
                <a:ea typeface="Times New Roman"/>
                <a:cs typeface="Times New Roman"/>
                <a:sym typeface="Times New Roman"/>
              </a:defRPr>
            </a:pPr>
            <a:r>
              <a:t>Overview</a:t>
            </a:r>
            <a:r>
              <a:rPr b="0"/>
              <a:t>: Evaluates the impact of climate change on soybean yields using machine learning techniques.</a:t>
            </a:r>
            <a:endParaRPr b="0"/>
          </a:p>
          <a:p>
            <a:pPr>
              <a:defRPr b="1" sz="1700">
                <a:latin typeface="Times New Roman"/>
                <a:ea typeface="Times New Roman"/>
                <a:cs typeface="Times New Roman"/>
                <a:sym typeface="Times New Roman"/>
              </a:defRPr>
            </a:pPr>
            <a:r>
              <a:t>Key Findings</a:t>
            </a:r>
            <a:r>
              <a:rPr b="0"/>
              <a:t>: Provides actionable insights for farmers to adjust planting strategies based on predicted climate impacts, enhancing resilience.</a:t>
            </a:r>
          </a:p>
        </p:txBody>
      </p:sp>
      <p:sp>
        <p:nvSpPr>
          <p:cNvPr id="128" name="TextBox 3"/>
          <p:cNvSpPr txBox="1"/>
          <p:nvPr/>
        </p:nvSpPr>
        <p:spPr>
          <a:xfrm>
            <a:off x="1028699" y="685799"/>
            <a:ext cx="6283644" cy="4827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800">
                <a:latin typeface="Times New Roman"/>
                <a:ea typeface="Times New Roman"/>
                <a:cs typeface="Times New Roman"/>
                <a:sym typeface="Times New Roman"/>
              </a:defRPr>
            </a:lvl1pPr>
          </a:lstStyle>
          <a:p>
            <a:pPr/>
            <a:r>
              <a:t>Literature Review</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itle 1"/>
          <p:cNvSpPr txBox="1"/>
          <p:nvPr>
            <p:ph type="title"/>
          </p:nvPr>
        </p:nvSpPr>
        <p:spPr>
          <a:xfrm>
            <a:off x="672738" y="519154"/>
            <a:ext cx="10515601" cy="1325564"/>
          </a:xfrm>
          <a:prstGeom prst="rect">
            <a:avLst/>
          </a:prstGeom>
        </p:spPr>
        <p:txBody>
          <a:bodyPr/>
          <a:lstStyle>
            <a:lvl1pPr>
              <a:defRPr>
                <a:latin typeface="Times New Roman"/>
                <a:ea typeface="Times New Roman"/>
                <a:cs typeface="Times New Roman"/>
                <a:sym typeface="Times New Roman"/>
              </a:defRPr>
            </a:lvl1pPr>
          </a:lstStyle>
          <a:p>
            <a:pPr/>
            <a:r>
              <a:t>Dataset</a:t>
            </a:r>
          </a:p>
        </p:txBody>
      </p:sp>
      <p:sp>
        <p:nvSpPr>
          <p:cNvPr id="131" name="Content Placeholder 2"/>
          <p:cNvSpPr txBox="1"/>
          <p:nvPr>
            <p:ph type="body" idx="1"/>
          </p:nvPr>
        </p:nvSpPr>
        <p:spPr>
          <a:xfrm>
            <a:off x="672738" y="2133683"/>
            <a:ext cx="10515601" cy="4351339"/>
          </a:xfrm>
          <a:prstGeom prst="rect">
            <a:avLst/>
          </a:prstGeom>
        </p:spPr>
        <p:txBody>
          <a:bodyPr/>
          <a:lstStyle/>
          <a:p>
            <a:pPr>
              <a:defRPr sz="2000">
                <a:latin typeface="Times New Roman"/>
                <a:ea typeface="Times New Roman"/>
                <a:cs typeface="Times New Roman"/>
                <a:sym typeface="Times New Roman"/>
              </a:defRPr>
            </a:pPr>
            <a:r>
              <a:t>The dataset is from the website “ Figshare” </a:t>
            </a:r>
          </a:p>
          <a:p>
            <a:pPr>
              <a:defRPr sz="2000">
                <a:latin typeface="Times New Roman"/>
                <a:ea typeface="Times New Roman"/>
                <a:cs typeface="Times New Roman"/>
                <a:sym typeface="Times New Roman"/>
              </a:defRPr>
            </a:pPr>
            <a:r>
              <a:t>It is a public dataset.</a:t>
            </a:r>
          </a:p>
          <a:p>
            <a:pPr>
              <a:defRPr sz="2000">
                <a:latin typeface="Times New Roman"/>
                <a:ea typeface="Times New Roman"/>
                <a:cs typeface="Times New Roman"/>
                <a:sym typeface="Times New Roman"/>
              </a:defRPr>
            </a:pPr>
            <a:r>
              <a:t>No of records: 8,703</a:t>
            </a:r>
          </a:p>
          <a:p>
            <a:pPr>
              <a:defRPr sz="2000">
                <a:latin typeface="Times New Roman"/>
                <a:ea typeface="Times New Roman"/>
                <a:cs typeface="Times New Roman"/>
                <a:sym typeface="Times New Roman"/>
              </a:defRPr>
            </a:pPr>
            <a:r>
              <a:t>No of columns: 38</a:t>
            </a:r>
          </a:p>
          <a:p>
            <a:pPr>
              <a:defRPr sz="2000">
                <a:latin typeface="Times New Roman"/>
                <a:ea typeface="Times New Roman"/>
                <a:cs typeface="Times New Roman"/>
                <a:sym typeface="Times New Roman"/>
              </a:defRPr>
            </a:pPr>
            <a:r>
              <a:t>No one has worked on this dataset before</a:t>
            </a:r>
          </a:p>
        </p:txBody>
      </p:sp>
      <p:pic>
        <p:nvPicPr>
          <p:cNvPr id="132" name="Picture 4" descr="Picture 4"/>
          <p:cNvPicPr>
            <a:picLocks noChangeAspect="1"/>
          </p:cNvPicPr>
          <p:nvPr/>
        </p:nvPicPr>
        <p:blipFill>
          <a:blip r:embed="rId2">
            <a:extLst/>
          </a:blip>
          <a:stretch>
            <a:fillRect/>
          </a:stretch>
        </p:blipFill>
        <p:spPr>
          <a:xfrm>
            <a:off x="6090506" y="0"/>
            <a:ext cx="6101494" cy="68580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4" name="Rectangle 7"/>
          <p:cNvSpPr/>
          <p:nvPr/>
        </p:nvSpPr>
        <p:spPr>
          <a:xfrm>
            <a:off x="-1" y="1"/>
            <a:ext cx="12191697" cy="685800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5" name="Rectangle 9"/>
          <p:cNvSpPr/>
          <p:nvPr/>
        </p:nvSpPr>
        <p:spPr>
          <a:xfrm>
            <a:off x="304" y="0"/>
            <a:ext cx="12191697" cy="6858000"/>
          </a:xfrm>
          <a:prstGeom prst="rect">
            <a:avLst/>
          </a:prstGeom>
          <a:solidFill>
            <a:srgbClr val="FFFFFF"/>
          </a:solidFill>
          <a:ln w="12700">
            <a:miter lim="400000"/>
          </a:ln>
        </p:spPr>
        <p:txBody>
          <a:bodyPr lIns="45719" rIns="45719" anchor="ctr"/>
          <a:lstStyle/>
          <a:p>
            <a:pPr algn="ctr">
              <a:defRPr sz="800">
                <a:solidFill>
                  <a:srgbClr val="FFFFFF"/>
                </a:solidFill>
              </a:defRPr>
            </a:pPr>
          </a:p>
        </p:txBody>
      </p:sp>
      <p:grpSp>
        <p:nvGrpSpPr>
          <p:cNvPr id="140" name="Group 11"/>
          <p:cNvGrpSpPr/>
          <p:nvPr/>
        </p:nvGrpSpPr>
        <p:grpSpPr>
          <a:xfrm>
            <a:off x="8289890" y="-1"/>
            <a:ext cx="3902111" cy="2382979"/>
            <a:chOff x="0" y="0"/>
            <a:chExt cx="3902109" cy="2382977"/>
          </a:xfrm>
        </p:grpSpPr>
        <p:sp>
          <p:nvSpPr>
            <p:cNvPr id="136" name="Freeform: Shape 12"/>
            <p:cNvSpPr/>
            <p:nvPr/>
          </p:nvSpPr>
          <p:spPr>
            <a:xfrm>
              <a:off x="0" y="-1"/>
              <a:ext cx="3902111" cy="2382979"/>
            </a:xfrm>
            <a:custGeom>
              <a:avLst/>
              <a:gdLst/>
              <a:ahLst/>
              <a:cxnLst>
                <a:cxn ang="0">
                  <a:pos x="wd2" y="hd2"/>
                </a:cxn>
                <a:cxn ang="5400000">
                  <a:pos x="wd2" y="hd2"/>
                </a:cxn>
                <a:cxn ang="10800000">
                  <a:pos x="wd2" y="hd2"/>
                </a:cxn>
                <a:cxn ang="16200000">
                  <a:pos x="wd2" y="hd2"/>
                </a:cxn>
              </a:cxnLst>
              <a:rect l="0" t="0" r="r" b="b"/>
              <a:pathLst>
                <a:path w="21600" h="21598" fill="norm" stroke="1" extrusionOk="0">
                  <a:moveTo>
                    <a:pt x="0" y="0"/>
                  </a:moveTo>
                  <a:lnTo>
                    <a:pt x="149" y="0"/>
                  </a:lnTo>
                  <a:lnTo>
                    <a:pt x="183" y="1016"/>
                  </a:lnTo>
                  <a:cubicBezTo>
                    <a:pt x="204" y="1363"/>
                    <a:pt x="236" y="1708"/>
                    <a:pt x="280" y="2050"/>
                  </a:cubicBezTo>
                  <a:cubicBezTo>
                    <a:pt x="371" y="2732"/>
                    <a:pt x="503" y="3399"/>
                    <a:pt x="681" y="4038"/>
                  </a:cubicBezTo>
                  <a:cubicBezTo>
                    <a:pt x="723" y="4199"/>
                    <a:pt x="772" y="4356"/>
                    <a:pt x="819" y="4513"/>
                  </a:cubicBezTo>
                  <a:cubicBezTo>
                    <a:pt x="870" y="4669"/>
                    <a:pt x="918" y="4825"/>
                    <a:pt x="972" y="4978"/>
                  </a:cubicBezTo>
                  <a:cubicBezTo>
                    <a:pt x="1077" y="5285"/>
                    <a:pt x="1193" y="5584"/>
                    <a:pt x="1313" y="5878"/>
                  </a:cubicBezTo>
                  <a:cubicBezTo>
                    <a:pt x="1432" y="6174"/>
                    <a:pt x="1560" y="6461"/>
                    <a:pt x="1689" y="6748"/>
                  </a:cubicBezTo>
                  <a:cubicBezTo>
                    <a:pt x="1820" y="7033"/>
                    <a:pt x="1956" y="7314"/>
                    <a:pt x="2092" y="7594"/>
                  </a:cubicBezTo>
                  <a:cubicBezTo>
                    <a:pt x="2365" y="8154"/>
                    <a:pt x="2650" y="8704"/>
                    <a:pt x="2930" y="9266"/>
                  </a:cubicBezTo>
                  <a:cubicBezTo>
                    <a:pt x="3071" y="9546"/>
                    <a:pt x="3211" y="9828"/>
                    <a:pt x="3350" y="10113"/>
                  </a:cubicBezTo>
                  <a:cubicBezTo>
                    <a:pt x="3487" y="10396"/>
                    <a:pt x="3624" y="10697"/>
                    <a:pt x="3757" y="10972"/>
                  </a:cubicBezTo>
                  <a:cubicBezTo>
                    <a:pt x="3890" y="11253"/>
                    <a:pt x="4028" y="11526"/>
                    <a:pt x="4165" y="11801"/>
                  </a:cubicBezTo>
                  <a:cubicBezTo>
                    <a:pt x="4306" y="12071"/>
                    <a:pt x="4446" y="12341"/>
                    <a:pt x="4591" y="12602"/>
                  </a:cubicBezTo>
                  <a:cubicBezTo>
                    <a:pt x="4881" y="13126"/>
                    <a:pt x="5182" y="13632"/>
                    <a:pt x="5495" y="14111"/>
                  </a:cubicBezTo>
                  <a:cubicBezTo>
                    <a:pt x="6123" y="15069"/>
                    <a:pt x="6800" y="15924"/>
                    <a:pt x="7525" y="16632"/>
                  </a:cubicBezTo>
                  <a:cubicBezTo>
                    <a:pt x="7888" y="16984"/>
                    <a:pt x="8260" y="17307"/>
                    <a:pt x="8647" y="17580"/>
                  </a:cubicBezTo>
                  <a:cubicBezTo>
                    <a:pt x="9031" y="17860"/>
                    <a:pt x="9427" y="18096"/>
                    <a:pt x="9831" y="18296"/>
                  </a:cubicBezTo>
                  <a:cubicBezTo>
                    <a:pt x="10235" y="18496"/>
                    <a:pt x="10646" y="18659"/>
                    <a:pt x="11064" y="18790"/>
                  </a:cubicBezTo>
                  <a:cubicBezTo>
                    <a:pt x="11482" y="18919"/>
                    <a:pt x="11908" y="19008"/>
                    <a:pt x="12336" y="19067"/>
                  </a:cubicBezTo>
                  <a:cubicBezTo>
                    <a:pt x="12764" y="19127"/>
                    <a:pt x="13197" y="19153"/>
                    <a:pt x="13631" y="19154"/>
                  </a:cubicBezTo>
                  <a:cubicBezTo>
                    <a:pt x="13739" y="19154"/>
                    <a:pt x="13849" y="19157"/>
                    <a:pt x="13952" y="19150"/>
                  </a:cubicBezTo>
                  <a:lnTo>
                    <a:pt x="14110" y="19144"/>
                  </a:lnTo>
                  <a:lnTo>
                    <a:pt x="14267" y="19132"/>
                  </a:lnTo>
                  <a:cubicBezTo>
                    <a:pt x="14477" y="19117"/>
                    <a:pt x="14685" y="19085"/>
                    <a:pt x="14892" y="19047"/>
                  </a:cubicBezTo>
                  <a:cubicBezTo>
                    <a:pt x="15720" y="18890"/>
                    <a:pt x="16527" y="18546"/>
                    <a:pt x="17301" y="18040"/>
                  </a:cubicBezTo>
                  <a:cubicBezTo>
                    <a:pt x="17690" y="17790"/>
                    <a:pt x="18069" y="17492"/>
                    <a:pt x="18442" y="17167"/>
                  </a:cubicBezTo>
                  <a:cubicBezTo>
                    <a:pt x="18815" y="16843"/>
                    <a:pt x="19182" y="16484"/>
                    <a:pt x="19543" y="16104"/>
                  </a:cubicBezTo>
                  <a:cubicBezTo>
                    <a:pt x="19904" y="15723"/>
                    <a:pt x="20259" y="15318"/>
                    <a:pt x="20613" y="14901"/>
                  </a:cubicBezTo>
                  <a:cubicBezTo>
                    <a:pt x="20790" y="14692"/>
                    <a:pt x="20966" y="14478"/>
                    <a:pt x="21141" y="14264"/>
                  </a:cubicBezTo>
                  <a:lnTo>
                    <a:pt x="21600" y="13696"/>
                  </a:lnTo>
                  <a:lnTo>
                    <a:pt x="21600" y="16703"/>
                  </a:lnTo>
                  <a:lnTo>
                    <a:pt x="21559" y="16756"/>
                  </a:lnTo>
                  <a:cubicBezTo>
                    <a:pt x="21196" y="17210"/>
                    <a:pt x="20824" y="17656"/>
                    <a:pt x="20437" y="18081"/>
                  </a:cubicBezTo>
                  <a:cubicBezTo>
                    <a:pt x="20050" y="18506"/>
                    <a:pt x="19652" y="18918"/>
                    <a:pt x="19234" y="19293"/>
                  </a:cubicBezTo>
                  <a:cubicBezTo>
                    <a:pt x="18816" y="19668"/>
                    <a:pt x="18383" y="20016"/>
                    <a:pt x="17932" y="20316"/>
                  </a:cubicBezTo>
                  <a:cubicBezTo>
                    <a:pt x="17033" y="20923"/>
                    <a:pt x="16062" y="21329"/>
                    <a:pt x="15079" y="21499"/>
                  </a:cubicBezTo>
                  <a:cubicBezTo>
                    <a:pt x="14834" y="21539"/>
                    <a:pt x="14588" y="21572"/>
                    <a:pt x="14342" y="21585"/>
                  </a:cubicBezTo>
                  <a:lnTo>
                    <a:pt x="14157" y="21595"/>
                  </a:lnTo>
                  <a:lnTo>
                    <a:pt x="13973" y="21597"/>
                  </a:lnTo>
                  <a:cubicBezTo>
                    <a:pt x="13849" y="21600"/>
                    <a:pt x="13731" y="21594"/>
                    <a:pt x="13612" y="21590"/>
                  </a:cubicBezTo>
                  <a:cubicBezTo>
                    <a:pt x="13374" y="21585"/>
                    <a:pt x="13134" y="21563"/>
                    <a:pt x="12895" y="21544"/>
                  </a:cubicBezTo>
                  <a:cubicBezTo>
                    <a:pt x="12656" y="21513"/>
                    <a:pt x="12417" y="21485"/>
                    <a:pt x="12178" y="21438"/>
                  </a:cubicBezTo>
                  <a:cubicBezTo>
                    <a:pt x="11700" y="21349"/>
                    <a:pt x="11223" y="21228"/>
                    <a:pt x="10750" y="21059"/>
                  </a:cubicBezTo>
                  <a:cubicBezTo>
                    <a:pt x="10277" y="20890"/>
                    <a:pt x="9809" y="20672"/>
                    <a:pt x="9353" y="20406"/>
                  </a:cubicBezTo>
                  <a:cubicBezTo>
                    <a:pt x="8897" y="20139"/>
                    <a:pt x="8453" y="19821"/>
                    <a:pt x="8026" y="19459"/>
                  </a:cubicBezTo>
                  <a:cubicBezTo>
                    <a:pt x="7600" y="19093"/>
                    <a:pt x="7191" y="18683"/>
                    <a:pt x="6808" y="18227"/>
                  </a:cubicBezTo>
                  <a:cubicBezTo>
                    <a:pt x="6037" y="17321"/>
                    <a:pt x="5361" y="16259"/>
                    <a:pt x="4769" y="15123"/>
                  </a:cubicBezTo>
                  <a:cubicBezTo>
                    <a:pt x="4474" y="14552"/>
                    <a:pt x="4200" y="13963"/>
                    <a:pt x="3940" y="13363"/>
                  </a:cubicBezTo>
                  <a:cubicBezTo>
                    <a:pt x="3680" y="12763"/>
                    <a:pt x="3437" y="12150"/>
                    <a:pt x="3207" y="11528"/>
                  </a:cubicBezTo>
                  <a:cubicBezTo>
                    <a:pt x="3090" y="11213"/>
                    <a:pt x="2983" y="10919"/>
                    <a:pt x="2866" y="10617"/>
                  </a:cubicBezTo>
                  <a:cubicBezTo>
                    <a:pt x="2750" y="10318"/>
                    <a:pt x="2632" y="10019"/>
                    <a:pt x="2511" y="9722"/>
                  </a:cubicBezTo>
                  <a:lnTo>
                    <a:pt x="1770" y="7939"/>
                  </a:lnTo>
                  <a:cubicBezTo>
                    <a:pt x="1647" y="7639"/>
                    <a:pt x="1525" y="7338"/>
                    <a:pt x="1407" y="7032"/>
                  </a:cubicBezTo>
                  <a:cubicBezTo>
                    <a:pt x="1289" y="6727"/>
                    <a:pt x="1171" y="6421"/>
                    <a:pt x="1062" y="6105"/>
                  </a:cubicBezTo>
                  <a:cubicBezTo>
                    <a:pt x="843" y="5478"/>
                    <a:pt x="641" y="4832"/>
                    <a:pt x="481" y="4161"/>
                  </a:cubicBezTo>
                  <a:cubicBezTo>
                    <a:pt x="317" y="3493"/>
                    <a:pt x="196" y="2800"/>
                    <a:pt x="114" y="2097"/>
                  </a:cubicBezTo>
                  <a:cubicBezTo>
                    <a:pt x="75" y="1746"/>
                    <a:pt x="46" y="1392"/>
                    <a:pt x="27" y="103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7" name="Freeform: Shape 13"/>
            <p:cNvSpPr/>
            <p:nvPr/>
          </p:nvSpPr>
          <p:spPr>
            <a:xfrm>
              <a:off x="36238" y="0"/>
              <a:ext cx="3865872" cy="2184277"/>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0" y="0"/>
                  </a:moveTo>
                  <a:lnTo>
                    <a:pt x="824" y="0"/>
                  </a:lnTo>
                  <a:lnTo>
                    <a:pt x="846" y="647"/>
                  </a:lnTo>
                  <a:cubicBezTo>
                    <a:pt x="869" y="984"/>
                    <a:pt x="903" y="1317"/>
                    <a:pt x="950" y="1644"/>
                  </a:cubicBezTo>
                  <a:cubicBezTo>
                    <a:pt x="1043" y="2300"/>
                    <a:pt x="1189" y="2926"/>
                    <a:pt x="1362" y="3530"/>
                  </a:cubicBezTo>
                  <a:cubicBezTo>
                    <a:pt x="1450" y="3831"/>
                    <a:pt x="1547" y="4126"/>
                    <a:pt x="1650" y="4418"/>
                  </a:cubicBezTo>
                  <a:cubicBezTo>
                    <a:pt x="1754" y="4708"/>
                    <a:pt x="1865" y="4994"/>
                    <a:pt x="1980" y="5277"/>
                  </a:cubicBezTo>
                  <a:cubicBezTo>
                    <a:pt x="2214" y="5841"/>
                    <a:pt x="2474" y="6388"/>
                    <a:pt x="2743" y="6938"/>
                  </a:cubicBezTo>
                  <a:cubicBezTo>
                    <a:pt x="3012" y="7488"/>
                    <a:pt x="3293" y="8039"/>
                    <a:pt x="3569" y="8611"/>
                  </a:cubicBezTo>
                  <a:cubicBezTo>
                    <a:pt x="3707" y="8896"/>
                    <a:pt x="3844" y="9188"/>
                    <a:pt x="3980" y="9485"/>
                  </a:cubicBezTo>
                  <a:lnTo>
                    <a:pt x="4177" y="9913"/>
                  </a:lnTo>
                  <a:cubicBezTo>
                    <a:pt x="4242" y="10050"/>
                    <a:pt x="4303" y="10190"/>
                    <a:pt x="4370" y="10324"/>
                  </a:cubicBezTo>
                  <a:cubicBezTo>
                    <a:pt x="4891" y="11410"/>
                    <a:pt x="5456" y="12409"/>
                    <a:pt x="6031" y="13357"/>
                  </a:cubicBezTo>
                  <a:cubicBezTo>
                    <a:pt x="6319" y="13828"/>
                    <a:pt x="6613" y="14284"/>
                    <a:pt x="6914" y="14721"/>
                  </a:cubicBezTo>
                  <a:cubicBezTo>
                    <a:pt x="7214" y="15158"/>
                    <a:pt x="7521" y="15581"/>
                    <a:pt x="7838" y="15979"/>
                  </a:cubicBezTo>
                  <a:cubicBezTo>
                    <a:pt x="8471" y="16776"/>
                    <a:pt x="9154" y="17489"/>
                    <a:pt x="9904" y="17969"/>
                  </a:cubicBezTo>
                  <a:cubicBezTo>
                    <a:pt x="10278" y="18209"/>
                    <a:pt x="10665" y="18393"/>
                    <a:pt x="11059" y="18531"/>
                  </a:cubicBezTo>
                  <a:cubicBezTo>
                    <a:pt x="11158" y="18564"/>
                    <a:pt x="11256" y="18602"/>
                    <a:pt x="11356" y="18630"/>
                  </a:cubicBezTo>
                  <a:lnTo>
                    <a:pt x="11654" y="18713"/>
                  </a:lnTo>
                  <a:cubicBezTo>
                    <a:pt x="11855" y="18758"/>
                    <a:pt x="12055" y="18805"/>
                    <a:pt x="12257" y="18832"/>
                  </a:cubicBezTo>
                  <a:cubicBezTo>
                    <a:pt x="12358" y="18848"/>
                    <a:pt x="12459" y="18863"/>
                    <a:pt x="12560" y="18871"/>
                  </a:cubicBezTo>
                  <a:cubicBezTo>
                    <a:pt x="12662" y="18879"/>
                    <a:pt x="12763" y="18893"/>
                    <a:pt x="12865" y="18898"/>
                  </a:cubicBezTo>
                  <a:lnTo>
                    <a:pt x="13170" y="18910"/>
                  </a:lnTo>
                  <a:cubicBezTo>
                    <a:pt x="13271" y="18914"/>
                    <a:pt x="13374" y="18908"/>
                    <a:pt x="13476" y="18907"/>
                  </a:cubicBezTo>
                  <a:lnTo>
                    <a:pt x="13629" y="18905"/>
                  </a:lnTo>
                  <a:cubicBezTo>
                    <a:pt x="13678" y="18902"/>
                    <a:pt x="13727" y="18897"/>
                    <a:pt x="13776" y="18894"/>
                  </a:cubicBezTo>
                  <a:cubicBezTo>
                    <a:pt x="13825" y="18889"/>
                    <a:pt x="13875" y="18887"/>
                    <a:pt x="13923" y="18881"/>
                  </a:cubicBezTo>
                  <a:lnTo>
                    <a:pt x="14070" y="18861"/>
                  </a:lnTo>
                  <a:cubicBezTo>
                    <a:pt x="14265" y="18835"/>
                    <a:pt x="14459" y="18791"/>
                    <a:pt x="14651" y="18741"/>
                  </a:cubicBezTo>
                  <a:cubicBezTo>
                    <a:pt x="15421" y="18528"/>
                    <a:pt x="16161" y="18111"/>
                    <a:pt x="16865" y="17526"/>
                  </a:cubicBezTo>
                  <a:cubicBezTo>
                    <a:pt x="17573" y="16948"/>
                    <a:pt x="18246" y="16207"/>
                    <a:pt x="18911" y="15396"/>
                  </a:cubicBezTo>
                  <a:cubicBezTo>
                    <a:pt x="19077" y="15194"/>
                    <a:pt x="19242" y="14982"/>
                    <a:pt x="19407" y="14770"/>
                  </a:cubicBezTo>
                  <a:cubicBezTo>
                    <a:pt x="19573" y="14558"/>
                    <a:pt x="19738" y="14342"/>
                    <a:pt x="19903" y="14123"/>
                  </a:cubicBezTo>
                  <a:lnTo>
                    <a:pt x="20907" y="12780"/>
                  </a:lnTo>
                  <a:lnTo>
                    <a:pt x="21600" y="11891"/>
                  </a:lnTo>
                  <a:lnTo>
                    <a:pt x="21600" y="16358"/>
                  </a:lnTo>
                  <a:lnTo>
                    <a:pt x="21163" y="16899"/>
                  </a:lnTo>
                  <a:cubicBezTo>
                    <a:pt x="20985" y="17116"/>
                    <a:pt x="20804" y="17333"/>
                    <a:pt x="20620" y="17547"/>
                  </a:cubicBezTo>
                  <a:cubicBezTo>
                    <a:pt x="20436" y="17759"/>
                    <a:pt x="20250" y="17970"/>
                    <a:pt x="20060" y="18176"/>
                  </a:cubicBezTo>
                  <a:cubicBezTo>
                    <a:pt x="19681" y="18590"/>
                    <a:pt x="19291" y="18991"/>
                    <a:pt x="18884" y="19358"/>
                  </a:cubicBezTo>
                  <a:cubicBezTo>
                    <a:pt x="18477" y="19726"/>
                    <a:pt x="18057" y="20068"/>
                    <a:pt x="17619" y="20362"/>
                  </a:cubicBezTo>
                  <a:cubicBezTo>
                    <a:pt x="16747" y="20958"/>
                    <a:pt x="15811" y="21360"/>
                    <a:pt x="14866" y="21518"/>
                  </a:cubicBezTo>
                  <a:cubicBezTo>
                    <a:pt x="14630" y="21556"/>
                    <a:pt x="14393" y="21584"/>
                    <a:pt x="14157" y="21592"/>
                  </a:cubicBezTo>
                  <a:lnTo>
                    <a:pt x="13980" y="21599"/>
                  </a:lnTo>
                  <a:cubicBezTo>
                    <a:pt x="13921" y="21600"/>
                    <a:pt x="13862" y="21597"/>
                    <a:pt x="13803" y="21597"/>
                  </a:cubicBezTo>
                  <a:lnTo>
                    <a:pt x="13627" y="21594"/>
                  </a:lnTo>
                  <a:lnTo>
                    <a:pt x="13456" y="21583"/>
                  </a:lnTo>
                  <a:cubicBezTo>
                    <a:pt x="13000" y="21559"/>
                    <a:pt x="12543" y="21498"/>
                    <a:pt x="12089" y="21401"/>
                  </a:cubicBezTo>
                  <a:cubicBezTo>
                    <a:pt x="11633" y="21309"/>
                    <a:pt x="11179" y="21176"/>
                    <a:pt x="10730" y="21000"/>
                  </a:cubicBezTo>
                  <a:cubicBezTo>
                    <a:pt x="10281" y="20822"/>
                    <a:pt x="9836" y="20611"/>
                    <a:pt x="9395" y="20371"/>
                  </a:cubicBezTo>
                  <a:cubicBezTo>
                    <a:pt x="8515" y="19887"/>
                    <a:pt x="7645" y="19285"/>
                    <a:pt x="6840" y="18482"/>
                  </a:cubicBezTo>
                  <a:cubicBezTo>
                    <a:pt x="6034" y="17680"/>
                    <a:pt x="5315" y="16664"/>
                    <a:pt x="4687" y="15539"/>
                  </a:cubicBezTo>
                  <a:cubicBezTo>
                    <a:pt x="4371" y="14978"/>
                    <a:pt x="4084" y="14380"/>
                    <a:pt x="3814" y="13769"/>
                  </a:cubicBezTo>
                  <a:cubicBezTo>
                    <a:pt x="3545" y="13154"/>
                    <a:pt x="3290" y="12531"/>
                    <a:pt x="3051" y="11894"/>
                  </a:cubicBezTo>
                  <a:cubicBezTo>
                    <a:pt x="2990" y="11736"/>
                    <a:pt x="2932" y="11576"/>
                    <a:pt x="2873" y="11416"/>
                  </a:cubicBezTo>
                  <a:lnTo>
                    <a:pt x="2703" y="10953"/>
                  </a:lnTo>
                  <a:cubicBezTo>
                    <a:pt x="2594" y="10654"/>
                    <a:pt x="2481" y="10357"/>
                    <a:pt x="2367" y="10055"/>
                  </a:cubicBezTo>
                  <a:lnTo>
                    <a:pt x="1671" y="8221"/>
                  </a:lnTo>
                  <a:cubicBezTo>
                    <a:pt x="1438" y="7596"/>
                    <a:pt x="1208" y="6952"/>
                    <a:pt x="992" y="6281"/>
                  </a:cubicBezTo>
                  <a:cubicBezTo>
                    <a:pt x="885" y="5946"/>
                    <a:pt x="781" y="5604"/>
                    <a:pt x="686" y="5253"/>
                  </a:cubicBezTo>
                  <a:cubicBezTo>
                    <a:pt x="592" y="4902"/>
                    <a:pt x="504" y="4544"/>
                    <a:pt x="426" y="4178"/>
                  </a:cubicBezTo>
                  <a:cubicBezTo>
                    <a:pt x="350" y="3811"/>
                    <a:pt x="282" y="3439"/>
                    <a:pt x="227" y="3062"/>
                  </a:cubicBezTo>
                  <a:cubicBezTo>
                    <a:pt x="201" y="2873"/>
                    <a:pt x="174" y="2683"/>
                    <a:pt x="152" y="2493"/>
                  </a:cubicBezTo>
                  <a:lnTo>
                    <a:pt x="120" y="2207"/>
                  </a:lnTo>
                  <a:lnTo>
                    <a:pt x="93" y="1921"/>
                  </a:lnTo>
                  <a:cubicBezTo>
                    <a:pt x="57" y="1539"/>
                    <a:pt x="32" y="1156"/>
                    <a:pt x="16" y="774"/>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8" name="Freeform: Shape 14"/>
            <p:cNvSpPr/>
            <p:nvPr/>
          </p:nvSpPr>
          <p:spPr>
            <a:xfrm>
              <a:off x="39716" y="-1"/>
              <a:ext cx="3862395" cy="2145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515" y="0"/>
                  </a:lnTo>
                  <a:lnTo>
                    <a:pt x="2535" y="630"/>
                  </a:lnTo>
                  <a:cubicBezTo>
                    <a:pt x="2664" y="2657"/>
                    <a:pt x="3248" y="4106"/>
                    <a:pt x="4320" y="6604"/>
                  </a:cubicBezTo>
                  <a:cubicBezTo>
                    <a:pt x="4615" y="7293"/>
                    <a:pt x="4921" y="8006"/>
                    <a:pt x="5233" y="8789"/>
                  </a:cubicBezTo>
                  <a:cubicBezTo>
                    <a:pt x="7621" y="14775"/>
                    <a:pt x="10185" y="17329"/>
                    <a:pt x="13804" y="17329"/>
                  </a:cubicBezTo>
                  <a:cubicBezTo>
                    <a:pt x="16180" y="17329"/>
                    <a:pt x="17923" y="15248"/>
                    <a:pt x="20311" y="12075"/>
                  </a:cubicBezTo>
                  <a:cubicBezTo>
                    <a:pt x="20577" y="11721"/>
                    <a:pt x="20844" y="11370"/>
                    <a:pt x="21102" y="11032"/>
                  </a:cubicBezTo>
                  <a:lnTo>
                    <a:pt x="21600" y="10374"/>
                  </a:lnTo>
                  <a:lnTo>
                    <a:pt x="21600" y="15778"/>
                  </a:lnTo>
                  <a:lnTo>
                    <a:pt x="20953" y="16627"/>
                  </a:lnTo>
                  <a:cubicBezTo>
                    <a:pt x="18844" y="19343"/>
                    <a:pt x="16699" y="21600"/>
                    <a:pt x="13804" y="21600"/>
                  </a:cubicBezTo>
                  <a:cubicBezTo>
                    <a:pt x="8896" y="21600"/>
                    <a:pt x="5709" y="17592"/>
                    <a:pt x="3154" y="11187"/>
                  </a:cubicBezTo>
                  <a:cubicBezTo>
                    <a:pt x="1716" y="7584"/>
                    <a:pt x="197" y="5042"/>
                    <a:pt x="13" y="629"/>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9" name="Freeform: Shape 15"/>
            <p:cNvSpPr/>
            <p:nvPr/>
          </p:nvSpPr>
          <p:spPr>
            <a:xfrm>
              <a:off x="39716" y="-1"/>
              <a:ext cx="3862395" cy="2145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017" y="0"/>
                  </a:lnTo>
                  <a:lnTo>
                    <a:pt x="3034" y="537"/>
                  </a:lnTo>
                  <a:cubicBezTo>
                    <a:pt x="3151" y="2356"/>
                    <a:pt x="3684" y="3673"/>
                    <a:pt x="4725" y="6101"/>
                  </a:cubicBezTo>
                  <a:cubicBezTo>
                    <a:pt x="5023" y="6796"/>
                    <a:pt x="5331" y="7514"/>
                    <a:pt x="5649" y="8310"/>
                  </a:cubicBezTo>
                  <a:cubicBezTo>
                    <a:pt x="6772" y="11124"/>
                    <a:pt x="7924" y="13125"/>
                    <a:pt x="9172" y="14426"/>
                  </a:cubicBezTo>
                  <a:cubicBezTo>
                    <a:pt x="10495" y="15805"/>
                    <a:pt x="12010" y="16474"/>
                    <a:pt x="13804" y="16474"/>
                  </a:cubicBezTo>
                  <a:cubicBezTo>
                    <a:pt x="14822" y="16474"/>
                    <a:pt x="15768" y="16060"/>
                    <a:pt x="16783" y="15170"/>
                  </a:cubicBezTo>
                  <a:cubicBezTo>
                    <a:pt x="17825" y="14256"/>
                    <a:pt x="18857" y="12923"/>
                    <a:pt x="20001" y="11403"/>
                  </a:cubicBezTo>
                  <a:cubicBezTo>
                    <a:pt x="20269" y="11046"/>
                    <a:pt x="20536" y="10695"/>
                    <a:pt x="20795" y="10356"/>
                  </a:cubicBezTo>
                  <a:lnTo>
                    <a:pt x="21600" y="9291"/>
                  </a:lnTo>
                  <a:lnTo>
                    <a:pt x="21600" y="15778"/>
                  </a:lnTo>
                  <a:lnTo>
                    <a:pt x="20953" y="16627"/>
                  </a:lnTo>
                  <a:cubicBezTo>
                    <a:pt x="18844" y="19343"/>
                    <a:pt x="16699" y="21600"/>
                    <a:pt x="13804" y="21600"/>
                  </a:cubicBezTo>
                  <a:cubicBezTo>
                    <a:pt x="8896" y="21600"/>
                    <a:pt x="5709" y="17592"/>
                    <a:pt x="3154" y="11187"/>
                  </a:cubicBezTo>
                  <a:cubicBezTo>
                    <a:pt x="1716" y="7584"/>
                    <a:pt x="197" y="5042"/>
                    <a:pt x="13" y="629"/>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41" name="Content Placeholder 2"/>
          <p:cNvSpPr txBox="1"/>
          <p:nvPr>
            <p:ph type="body" sz="half" idx="1"/>
          </p:nvPr>
        </p:nvSpPr>
        <p:spPr>
          <a:xfrm>
            <a:off x="241966" y="994347"/>
            <a:ext cx="9833548" cy="2693978"/>
          </a:xfrm>
          <a:prstGeom prst="rect">
            <a:avLst/>
          </a:prstGeom>
        </p:spPr>
        <p:txBody>
          <a:bodyPr/>
          <a:lstStyle/>
          <a:p>
            <a:pPr>
              <a:defRPr b="1" sz="1800">
                <a:solidFill>
                  <a:srgbClr val="44546A"/>
                </a:solidFill>
                <a:latin typeface="Times New Roman"/>
                <a:ea typeface="Times New Roman"/>
                <a:cs typeface="Times New Roman"/>
                <a:sym typeface="Times New Roman"/>
              </a:defRPr>
            </a:pPr>
          </a:p>
          <a:p>
            <a:pPr>
              <a:defRPr b="1" sz="1800">
                <a:solidFill>
                  <a:srgbClr val="44546A"/>
                </a:solidFill>
                <a:latin typeface="Times New Roman"/>
                <a:ea typeface="Times New Roman"/>
                <a:cs typeface="Times New Roman"/>
                <a:sym typeface="Times New Roman"/>
              </a:defRPr>
            </a:pPr>
          </a:p>
          <a:p>
            <a:pPr>
              <a:defRPr b="1" sz="1800">
                <a:solidFill>
                  <a:srgbClr val="44546A"/>
                </a:solidFill>
                <a:latin typeface="Times New Roman"/>
                <a:ea typeface="Times New Roman"/>
                <a:cs typeface="Times New Roman"/>
                <a:sym typeface="Times New Roman"/>
              </a:defRPr>
            </a:pPr>
          </a:p>
          <a:p>
            <a:pPr marL="0" indent="0">
              <a:buSzTx/>
              <a:buNone/>
              <a:defRPr b="1" sz="4800">
                <a:solidFill>
                  <a:srgbClr val="44546A"/>
                </a:solidFill>
                <a:latin typeface="Times New Roman"/>
                <a:ea typeface="Times New Roman"/>
                <a:cs typeface="Times New Roman"/>
                <a:sym typeface="Times New Roman"/>
              </a:defRPr>
            </a:pPr>
            <a:r>
              <a:t>Exploratory Data Analysis</a:t>
            </a:r>
          </a:p>
        </p:txBody>
      </p:sp>
      <p:grpSp>
        <p:nvGrpSpPr>
          <p:cNvPr id="146" name="Group 17"/>
          <p:cNvGrpSpPr/>
          <p:nvPr/>
        </p:nvGrpSpPr>
        <p:grpSpPr>
          <a:xfrm>
            <a:off x="-1" y="4682671"/>
            <a:ext cx="2898950" cy="2175329"/>
            <a:chOff x="0" y="0"/>
            <a:chExt cx="2898948" cy="2175328"/>
          </a:xfrm>
        </p:grpSpPr>
        <p:sp>
          <p:nvSpPr>
            <p:cNvPr id="142" name="Freeform: Shape 18"/>
            <p:cNvSpPr/>
            <p:nvPr/>
          </p:nvSpPr>
          <p:spPr>
            <a:xfrm flipH="1" rot="10800000">
              <a:off x="461" y="168266"/>
              <a:ext cx="2885747" cy="2007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33" y="0"/>
                  </a:moveTo>
                  <a:lnTo>
                    <a:pt x="21600" y="0"/>
                  </a:lnTo>
                  <a:lnTo>
                    <a:pt x="21518" y="1744"/>
                  </a:lnTo>
                  <a:cubicBezTo>
                    <a:pt x="20473" y="12897"/>
                    <a:pt x="11841" y="21600"/>
                    <a:pt x="3324" y="21600"/>
                  </a:cubicBezTo>
                  <a:cubicBezTo>
                    <a:pt x="2266" y="21600"/>
                    <a:pt x="1257" y="21464"/>
                    <a:pt x="302" y="21204"/>
                  </a:cubicBezTo>
                  <a:lnTo>
                    <a:pt x="0" y="21107"/>
                  </a:lnTo>
                  <a:lnTo>
                    <a:pt x="0" y="16237"/>
                  </a:lnTo>
                  <a:lnTo>
                    <a:pt x="904" y="16565"/>
                  </a:lnTo>
                  <a:cubicBezTo>
                    <a:pt x="1673" y="16782"/>
                    <a:pt x="2481" y="16891"/>
                    <a:pt x="3324" y="16891"/>
                  </a:cubicBezTo>
                  <a:cubicBezTo>
                    <a:pt x="5105" y="16891"/>
                    <a:pt x="6989" y="16399"/>
                    <a:pt x="8771" y="15467"/>
                  </a:cubicBezTo>
                  <a:cubicBezTo>
                    <a:pt x="10534" y="14545"/>
                    <a:pt x="12213" y="13189"/>
                    <a:pt x="13625" y="11546"/>
                  </a:cubicBezTo>
                  <a:cubicBezTo>
                    <a:pt x="15035" y="9905"/>
                    <a:pt x="16189" y="7963"/>
                    <a:pt x="16961" y="5931"/>
                  </a:cubicBezTo>
                  <a:cubicBezTo>
                    <a:pt x="17556" y="4366"/>
                    <a:pt x="17931" y="2754"/>
                    <a:pt x="18082" y="1121"/>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3" name="Freeform: Shape 19"/>
            <p:cNvSpPr/>
            <p:nvPr/>
          </p:nvSpPr>
          <p:spPr>
            <a:xfrm flipH="1" rot="10800000">
              <a:off x="461" y="168266"/>
              <a:ext cx="2885747" cy="2007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11" y="0"/>
                  </a:moveTo>
                  <a:lnTo>
                    <a:pt x="21600" y="0"/>
                  </a:lnTo>
                  <a:lnTo>
                    <a:pt x="21518" y="1744"/>
                  </a:lnTo>
                  <a:cubicBezTo>
                    <a:pt x="20473" y="12897"/>
                    <a:pt x="11841" y="21600"/>
                    <a:pt x="3324" y="21600"/>
                  </a:cubicBezTo>
                  <a:cubicBezTo>
                    <a:pt x="2266" y="21600"/>
                    <a:pt x="1257" y="21464"/>
                    <a:pt x="302" y="21204"/>
                  </a:cubicBezTo>
                  <a:lnTo>
                    <a:pt x="0" y="21107"/>
                  </a:lnTo>
                  <a:lnTo>
                    <a:pt x="0" y="17048"/>
                  </a:lnTo>
                  <a:lnTo>
                    <a:pt x="779" y="17331"/>
                  </a:lnTo>
                  <a:cubicBezTo>
                    <a:pt x="1589" y="17560"/>
                    <a:pt x="2439" y="17676"/>
                    <a:pt x="3324" y="17676"/>
                  </a:cubicBezTo>
                  <a:cubicBezTo>
                    <a:pt x="5202" y="17676"/>
                    <a:pt x="7104" y="17180"/>
                    <a:pt x="8978" y="16199"/>
                  </a:cubicBezTo>
                  <a:cubicBezTo>
                    <a:pt x="10802" y="15246"/>
                    <a:pt x="12538" y="13843"/>
                    <a:pt x="14000" y="12141"/>
                  </a:cubicBezTo>
                  <a:cubicBezTo>
                    <a:pt x="15488" y="10411"/>
                    <a:pt x="16657" y="8442"/>
                    <a:pt x="17475" y="6291"/>
                  </a:cubicBezTo>
                  <a:cubicBezTo>
                    <a:pt x="18101" y="4641"/>
                    <a:pt x="18497" y="2940"/>
                    <a:pt x="18655" y="1215"/>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4" name="Freeform: Shape 20"/>
            <p:cNvSpPr/>
            <p:nvPr/>
          </p:nvSpPr>
          <p:spPr>
            <a:xfrm flipH="1" rot="10800000">
              <a:off x="0" y="151417"/>
              <a:ext cx="2886171" cy="2023910"/>
            </a:xfrm>
            <a:custGeom>
              <a:avLst/>
              <a:gdLst/>
              <a:ahLst/>
              <a:cxnLst>
                <a:cxn ang="0">
                  <a:pos x="wd2" y="hd2"/>
                </a:cxn>
                <a:cxn ang="5400000">
                  <a:pos x="wd2" y="hd2"/>
                </a:cxn>
                <a:cxn ang="10800000">
                  <a:pos x="wd2" y="hd2"/>
                </a:cxn>
                <a:cxn ang="16200000">
                  <a:pos x="wd2" y="hd2"/>
                </a:cxn>
              </a:cxnLst>
              <a:rect l="0" t="0" r="r" b="b"/>
              <a:pathLst>
                <a:path w="21600" h="21590" fill="norm" stroke="1" extrusionOk="0">
                  <a:moveTo>
                    <a:pt x="20653" y="0"/>
                  </a:moveTo>
                  <a:lnTo>
                    <a:pt x="21600" y="0"/>
                  </a:lnTo>
                  <a:lnTo>
                    <a:pt x="21536" y="1614"/>
                  </a:lnTo>
                  <a:cubicBezTo>
                    <a:pt x="21483" y="2305"/>
                    <a:pt x="21403" y="2994"/>
                    <a:pt x="21298" y="3675"/>
                  </a:cubicBezTo>
                  <a:cubicBezTo>
                    <a:pt x="21088" y="5038"/>
                    <a:pt x="20767" y="6375"/>
                    <a:pt x="20334" y="7643"/>
                  </a:cubicBezTo>
                  <a:cubicBezTo>
                    <a:pt x="19464" y="10179"/>
                    <a:pt x="18204" y="12448"/>
                    <a:pt x="16721" y="14380"/>
                  </a:cubicBezTo>
                  <a:cubicBezTo>
                    <a:pt x="15977" y="15346"/>
                    <a:pt x="15173" y="16228"/>
                    <a:pt x="14325" y="17020"/>
                  </a:cubicBezTo>
                  <a:cubicBezTo>
                    <a:pt x="13475" y="17811"/>
                    <a:pt x="12580" y="18516"/>
                    <a:pt x="11647" y="19115"/>
                  </a:cubicBezTo>
                  <a:cubicBezTo>
                    <a:pt x="9777" y="20306"/>
                    <a:pt x="7764" y="21094"/>
                    <a:pt x="5702" y="21427"/>
                  </a:cubicBezTo>
                  <a:cubicBezTo>
                    <a:pt x="5187" y="21509"/>
                    <a:pt x="4667" y="21560"/>
                    <a:pt x="4148" y="21580"/>
                  </a:cubicBezTo>
                  <a:cubicBezTo>
                    <a:pt x="3628" y="21600"/>
                    <a:pt x="3108" y="21589"/>
                    <a:pt x="2591" y="21549"/>
                  </a:cubicBezTo>
                  <a:cubicBezTo>
                    <a:pt x="2072" y="21506"/>
                    <a:pt x="1554" y="21433"/>
                    <a:pt x="1039" y="21327"/>
                  </a:cubicBezTo>
                  <a:lnTo>
                    <a:pt x="0" y="21040"/>
                  </a:lnTo>
                  <a:lnTo>
                    <a:pt x="0" y="19014"/>
                  </a:lnTo>
                  <a:lnTo>
                    <a:pt x="1258" y="19339"/>
                  </a:lnTo>
                  <a:cubicBezTo>
                    <a:pt x="1726" y="19428"/>
                    <a:pt x="2199" y="19487"/>
                    <a:pt x="2674" y="19518"/>
                  </a:cubicBezTo>
                  <a:cubicBezTo>
                    <a:pt x="3625" y="19582"/>
                    <a:pt x="4575" y="19539"/>
                    <a:pt x="5519" y="19381"/>
                  </a:cubicBezTo>
                  <a:cubicBezTo>
                    <a:pt x="6462" y="19221"/>
                    <a:pt x="7397" y="18954"/>
                    <a:pt x="8311" y="18590"/>
                  </a:cubicBezTo>
                  <a:cubicBezTo>
                    <a:pt x="9226" y="18228"/>
                    <a:pt x="10118" y="17759"/>
                    <a:pt x="10982" y="17215"/>
                  </a:cubicBezTo>
                  <a:cubicBezTo>
                    <a:pt x="12716" y="16139"/>
                    <a:pt x="14335" y="14712"/>
                    <a:pt x="15755" y="12989"/>
                  </a:cubicBezTo>
                  <a:cubicBezTo>
                    <a:pt x="16463" y="12125"/>
                    <a:pt x="17119" y="11182"/>
                    <a:pt x="17706" y="10169"/>
                  </a:cubicBezTo>
                  <a:cubicBezTo>
                    <a:pt x="18295" y="9158"/>
                    <a:pt x="18814" y="8074"/>
                    <a:pt x="19249" y="6931"/>
                  </a:cubicBezTo>
                  <a:cubicBezTo>
                    <a:pt x="19683" y="5789"/>
                    <a:pt x="20045" y="4593"/>
                    <a:pt x="20296" y="3351"/>
                  </a:cubicBezTo>
                  <a:cubicBezTo>
                    <a:pt x="20422" y="2731"/>
                    <a:pt x="20517" y="2100"/>
                    <a:pt x="20581" y="1461"/>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5" name="Freeform: Shape 21"/>
            <p:cNvSpPr/>
            <p:nvPr/>
          </p:nvSpPr>
          <p:spPr>
            <a:xfrm flipH="1" rot="10800000">
              <a:off x="461" y="0"/>
              <a:ext cx="2898487" cy="2175329"/>
            </a:xfrm>
            <a:custGeom>
              <a:avLst/>
              <a:gdLst/>
              <a:ahLst/>
              <a:cxnLst>
                <a:cxn ang="0">
                  <a:pos x="wd2" y="hd2"/>
                </a:cxn>
                <a:cxn ang="5400000">
                  <a:pos x="wd2" y="hd2"/>
                </a:cxn>
                <a:cxn ang="10800000">
                  <a:pos x="wd2" y="hd2"/>
                </a:cxn>
                <a:cxn ang="16200000">
                  <a:pos x="wd2" y="hd2"/>
                </a:cxn>
              </a:cxnLst>
              <a:rect l="0" t="0" r="r" b="b"/>
              <a:pathLst>
                <a:path w="21600" h="21593" fill="norm" stroke="1" extrusionOk="0">
                  <a:moveTo>
                    <a:pt x="21422" y="0"/>
                  </a:moveTo>
                  <a:lnTo>
                    <a:pt x="21600" y="0"/>
                  </a:lnTo>
                  <a:lnTo>
                    <a:pt x="21557" y="1079"/>
                  </a:lnTo>
                  <a:cubicBezTo>
                    <a:pt x="21402" y="3072"/>
                    <a:pt x="21027" y="5040"/>
                    <a:pt x="20450" y="6922"/>
                  </a:cubicBezTo>
                  <a:cubicBezTo>
                    <a:pt x="20256" y="7549"/>
                    <a:pt x="20047" y="8170"/>
                    <a:pt x="19811" y="8777"/>
                  </a:cubicBezTo>
                  <a:cubicBezTo>
                    <a:pt x="19579" y="9386"/>
                    <a:pt x="19322" y="9981"/>
                    <a:pt x="19046" y="10563"/>
                  </a:cubicBezTo>
                  <a:cubicBezTo>
                    <a:pt x="18493" y="11727"/>
                    <a:pt x="17862" y="12839"/>
                    <a:pt x="17156" y="13877"/>
                  </a:cubicBezTo>
                  <a:cubicBezTo>
                    <a:pt x="16801" y="14393"/>
                    <a:pt x="16430" y="14895"/>
                    <a:pt x="16039" y="15371"/>
                  </a:cubicBezTo>
                  <a:cubicBezTo>
                    <a:pt x="15942" y="15491"/>
                    <a:pt x="15844" y="15610"/>
                    <a:pt x="15743" y="15726"/>
                  </a:cubicBezTo>
                  <a:cubicBezTo>
                    <a:pt x="15643" y="15843"/>
                    <a:pt x="15545" y="15961"/>
                    <a:pt x="15442" y="16073"/>
                  </a:cubicBezTo>
                  <a:cubicBezTo>
                    <a:pt x="15238" y="16301"/>
                    <a:pt x="15029" y="16522"/>
                    <a:pt x="14819" y="16741"/>
                  </a:cubicBezTo>
                  <a:cubicBezTo>
                    <a:pt x="13973" y="17610"/>
                    <a:pt x="13058" y="18379"/>
                    <a:pt x="12095" y="19039"/>
                  </a:cubicBezTo>
                  <a:cubicBezTo>
                    <a:pt x="10170" y="20360"/>
                    <a:pt x="8030" y="21224"/>
                    <a:pt x="5834" y="21501"/>
                  </a:cubicBezTo>
                  <a:cubicBezTo>
                    <a:pt x="5286" y="21571"/>
                    <a:pt x="4733" y="21600"/>
                    <a:pt x="4182" y="21591"/>
                  </a:cubicBezTo>
                  <a:cubicBezTo>
                    <a:pt x="3630" y="21583"/>
                    <a:pt x="3080" y="21536"/>
                    <a:pt x="2538" y="21453"/>
                  </a:cubicBezTo>
                  <a:cubicBezTo>
                    <a:pt x="1722" y="21327"/>
                    <a:pt x="914" y="21125"/>
                    <a:pt x="125" y="20840"/>
                  </a:cubicBezTo>
                  <a:lnTo>
                    <a:pt x="0" y="20790"/>
                  </a:lnTo>
                  <a:lnTo>
                    <a:pt x="0" y="19449"/>
                  </a:lnTo>
                  <a:lnTo>
                    <a:pt x="1122" y="19725"/>
                  </a:lnTo>
                  <a:cubicBezTo>
                    <a:pt x="1625" y="19814"/>
                    <a:pt x="2132" y="19869"/>
                    <a:pt x="2639" y="19893"/>
                  </a:cubicBezTo>
                  <a:cubicBezTo>
                    <a:pt x="3654" y="19946"/>
                    <a:pt x="4659" y="19874"/>
                    <a:pt x="5657" y="19688"/>
                  </a:cubicBezTo>
                  <a:cubicBezTo>
                    <a:pt x="6155" y="19592"/>
                    <a:pt x="6649" y="19473"/>
                    <a:pt x="7138" y="19324"/>
                  </a:cubicBezTo>
                  <a:cubicBezTo>
                    <a:pt x="7627" y="19174"/>
                    <a:pt x="8112" y="19002"/>
                    <a:pt x="8591" y="18804"/>
                  </a:cubicBezTo>
                  <a:cubicBezTo>
                    <a:pt x="9070" y="18606"/>
                    <a:pt x="9543" y="18385"/>
                    <a:pt x="10009" y="18140"/>
                  </a:cubicBezTo>
                  <a:cubicBezTo>
                    <a:pt x="10474" y="17895"/>
                    <a:pt x="10933" y="17627"/>
                    <a:pt x="11384" y="17338"/>
                  </a:cubicBezTo>
                  <a:cubicBezTo>
                    <a:pt x="12286" y="16761"/>
                    <a:pt x="13159" y="16103"/>
                    <a:pt x="13992" y="15368"/>
                  </a:cubicBezTo>
                  <a:cubicBezTo>
                    <a:pt x="14200" y="15183"/>
                    <a:pt x="14407" y="14996"/>
                    <a:pt x="14609" y="14800"/>
                  </a:cubicBezTo>
                  <a:cubicBezTo>
                    <a:pt x="14711" y="14705"/>
                    <a:pt x="14811" y="14605"/>
                    <a:pt x="14912" y="14507"/>
                  </a:cubicBezTo>
                  <a:cubicBezTo>
                    <a:pt x="15013" y="14409"/>
                    <a:pt x="15113" y="14309"/>
                    <a:pt x="15211" y="14207"/>
                  </a:cubicBezTo>
                  <a:cubicBezTo>
                    <a:pt x="15606" y="13799"/>
                    <a:pt x="15993" y="13376"/>
                    <a:pt x="16365" y="12932"/>
                  </a:cubicBezTo>
                  <a:cubicBezTo>
                    <a:pt x="17112" y="12046"/>
                    <a:pt x="17804" y="11080"/>
                    <a:pt x="18426" y="10040"/>
                  </a:cubicBezTo>
                  <a:cubicBezTo>
                    <a:pt x="18736" y="9520"/>
                    <a:pt x="19030" y="8983"/>
                    <a:pt x="19304" y="8427"/>
                  </a:cubicBezTo>
                  <a:cubicBezTo>
                    <a:pt x="19573" y="7869"/>
                    <a:pt x="19828" y="7297"/>
                    <a:pt x="20052" y="6706"/>
                  </a:cubicBezTo>
                  <a:cubicBezTo>
                    <a:pt x="20110" y="6559"/>
                    <a:pt x="20164" y="6410"/>
                    <a:pt x="20218" y="6261"/>
                  </a:cubicBezTo>
                  <a:lnTo>
                    <a:pt x="20298" y="6036"/>
                  </a:lnTo>
                  <a:lnTo>
                    <a:pt x="20375" y="5810"/>
                  </a:lnTo>
                  <a:cubicBezTo>
                    <a:pt x="20425" y="5659"/>
                    <a:pt x="20475" y="5507"/>
                    <a:pt x="20521" y="5353"/>
                  </a:cubicBezTo>
                  <a:cubicBezTo>
                    <a:pt x="20566" y="5199"/>
                    <a:pt x="20616" y="5047"/>
                    <a:pt x="20658" y="4891"/>
                  </a:cubicBezTo>
                  <a:cubicBezTo>
                    <a:pt x="20835" y="4273"/>
                    <a:pt x="20985" y="3642"/>
                    <a:pt x="21103" y="3000"/>
                  </a:cubicBezTo>
                  <a:cubicBezTo>
                    <a:pt x="21223" y="2359"/>
                    <a:pt x="21313" y="1709"/>
                    <a:pt x="21374" y="1054"/>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itle 1"/>
          <p:cNvSpPr txBox="1"/>
          <p:nvPr>
            <p:ph type="title"/>
          </p:nvPr>
        </p:nvSpPr>
        <p:spPr>
          <a:xfrm>
            <a:off x="416559" y="365125"/>
            <a:ext cx="10937242" cy="1325563"/>
          </a:xfrm>
          <a:prstGeom prst="rect">
            <a:avLst/>
          </a:prstGeom>
        </p:spPr>
        <p:txBody>
          <a:bodyPr/>
          <a:lstStyle>
            <a:lvl1pPr>
              <a:defRPr>
                <a:latin typeface="Times New Roman"/>
                <a:ea typeface="Times New Roman"/>
                <a:cs typeface="Times New Roman"/>
                <a:sym typeface="Times New Roman"/>
              </a:defRPr>
            </a:lvl1pPr>
          </a:lstStyle>
          <a:p>
            <a:pPr/>
            <a:r>
              <a:t>Data Preprocessing</a:t>
            </a:r>
          </a:p>
        </p:txBody>
      </p:sp>
      <p:sp>
        <p:nvSpPr>
          <p:cNvPr id="149" name="Content Placeholder 2"/>
          <p:cNvSpPr txBox="1"/>
          <p:nvPr>
            <p:ph type="body" idx="1"/>
          </p:nvPr>
        </p:nvSpPr>
        <p:spPr>
          <a:xfrm>
            <a:off x="182879" y="1825625"/>
            <a:ext cx="11170922" cy="4351338"/>
          </a:xfrm>
          <a:prstGeom prst="rect">
            <a:avLst/>
          </a:prstGeom>
        </p:spPr>
        <p:txBody>
          <a:bodyPr/>
          <a:lstStyle/>
          <a:p>
            <a:pPr>
              <a:defRPr sz="2400">
                <a:latin typeface="Times New Roman"/>
                <a:ea typeface="Times New Roman"/>
                <a:cs typeface="Times New Roman"/>
                <a:sym typeface="Times New Roman"/>
              </a:defRPr>
            </a:pPr>
            <a:r>
              <a:t>The info function helps to display </a:t>
            </a:r>
          </a:p>
          <a:p>
            <a:pPr marL="0" indent="0">
              <a:buSzTx/>
              <a:buNone/>
              <a:defRPr sz="2400">
                <a:latin typeface="Times New Roman"/>
                <a:ea typeface="Times New Roman"/>
                <a:cs typeface="Times New Roman"/>
                <a:sym typeface="Times New Roman"/>
              </a:defRPr>
            </a:pPr>
            <a:r>
              <a:t>    the number of non-null values </a:t>
            </a:r>
          </a:p>
          <a:p>
            <a:pPr marL="0" indent="0">
              <a:buSzTx/>
              <a:buNone/>
              <a:defRPr sz="2400">
                <a:latin typeface="Times New Roman"/>
                <a:ea typeface="Times New Roman"/>
                <a:cs typeface="Times New Roman"/>
                <a:sym typeface="Times New Roman"/>
              </a:defRPr>
            </a:pPr>
            <a:r>
              <a:t>    present in the dataset.</a:t>
            </a:r>
          </a:p>
          <a:p>
            <a:pPr>
              <a:defRPr sz="2400"/>
            </a:pPr>
          </a:p>
          <a:p>
            <a:pPr>
              <a:defRPr sz="2400">
                <a:latin typeface="Times New Roman"/>
                <a:ea typeface="Times New Roman"/>
                <a:cs typeface="Times New Roman"/>
                <a:sym typeface="Times New Roman"/>
              </a:defRPr>
            </a:pPr>
            <a:r>
              <a:t>We can observe that there are</a:t>
            </a:r>
          </a:p>
          <a:p>
            <a:pPr marL="0" indent="0">
              <a:buSzTx/>
              <a:buNone/>
              <a:defRPr sz="2400">
                <a:latin typeface="Times New Roman"/>
                <a:ea typeface="Times New Roman"/>
                <a:cs typeface="Times New Roman"/>
                <a:sym typeface="Times New Roman"/>
              </a:defRPr>
            </a:pPr>
            <a:r>
              <a:t>   some null values in the dataset.</a:t>
            </a:r>
          </a:p>
          <a:p>
            <a:pPr marL="0" indent="0">
              <a:buSzTx/>
              <a:buNone/>
              <a:defRPr sz="2400">
                <a:latin typeface="Times New Roman"/>
                <a:ea typeface="Times New Roman"/>
                <a:cs typeface="Times New Roman"/>
                <a:sym typeface="Times New Roman"/>
              </a:defRPr>
            </a:pPr>
            <a:r>
              <a:t> </a:t>
            </a:r>
          </a:p>
        </p:txBody>
      </p:sp>
      <p:pic>
        <p:nvPicPr>
          <p:cNvPr id="150" name="Picture 3" descr="Picture 3"/>
          <p:cNvPicPr>
            <a:picLocks noChangeAspect="1"/>
          </p:cNvPicPr>
          <p:nvPr/>
        </p:nvPicPr>
        <p:blipFill>
          <a:blip r:embed="rId2">
            <a:extLst/>
          </a:blip>
          <a:stretch>
            <a:fillRect/>
          </a:stretch>
        </p:blipFill>
        <p:spPr>
          <a:xfrm>
            <a:off x="4878122" y="0"/>
            <a:ext cx="7380579" cy="6858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2" name="Rectangle 9"/>
          <p:cNvSpPr/>
          <p:nvPr/>
        </p:nvSpPr>
        <p:spPr>
          <a:xfrm>
            <a:off x="-1" y="0"/>
            <a:ext cx="12191697"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3" name="Rectangle 11"/>
          <p:cNvSpPr/>
          <p:nvPr/>
        </p:nvSpPr>
        <p:spPr>
          <a:xfrm>
            <a:off x="304" y="0"/>
            <a:ext cx="12191697"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4" name="Title 1"/>
          <p:cNvSpPr txBox="1"/>
          <p:nvPr>
            <p:ph type="title"/>
          </p:nvPr>
        </p:nvSpPr>
        <p:spPr>
          <a:xfrm>
            <a:off x="1075660" y="-138628"/>
            <a:ext cx="9829801" cy="1325882"/>
          </a:xfrm>
          <a:prstGeom prst="rect">
            <a:avLst/>
          </a:prstGeom>
        </p:spPr>
        <p:txBody>
          <a:bodyPr anchor="b"/>
          <a:lstStyle>
            <a:lvl1pPr algn="ctr">
              <a:defRPr b="1" sz="3600">
                <a:solidFill>
                  <a:srgbClr val="44546A"/>
                </a:solidFill>
                <a:latin typeface="Times New Roman"/>
                <a:ea typeface="Times New Roman"/>
                <a:cs typeface="Times New Roman"/>
                <a:sym typeface="Times New Roman"/>
              </a:defRPr>
            </a:lvl1pPr>
          </a:lstStyle>
          <a:p>
            <a:pPr/>
            <a:r>
              <a:t>Null value treatment</a:t>
            </a:r>
          </a:p>
        </p:txBody>
      </p:sp>
      <p:grpSp>
        <p:nvGrpSpPr>
          <p:cNvPr id="159" name="Group 13"/>
          <p:cNvGrpSpPr/>
          <p:nvPr/>
        </p:nvGrpSpPr>
        <p:grpSpPr>
          <a:xfrm>
            <a:off x="-306" y="-1"/>
            <a:ext cx="3362071" cy="2522850"/>
            <a:chOff x="0" y="0"/>
            <a:chExt cx="3362069" cy="2522849"/>
          </a:xfrm>
        </p:grpSpPr>
        <p:sp>
          <p:nvSpPr>
            <p:cNvPr id="155" name="Freeform: Shape 14"/>
            <p:cNvSpPr/>
            <p:nvPr/>
          </p:nvSpPr>
          <p:spPr>
            <a:xfrm>
              <a:off x="535" y="1"/>
              <a:ext cx="3346759" cy="2327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33" y="0"/>
                  </a:moveTo>
                  <a:lnTo>
                    <a:pt x="21600" y="0"/>
                  </a:lnTo>
                  <a:lnTo>
                    <a:pt x="21518" y="1744"/>
                  </a:lnTo>
                  <a:cubicBezTo>
                    <a:pt x="20473" y="12897"/>
                    <a:pt x="11841" y="21600"/>
                    <a:pt x="3324" y="21600"/>
                  </a:cubicBezTo>
                  <a:cubicBezTo>
                    <a:pt x="2266" y="21600"/>
                    <a:pt x="1257" y="21464"/>
                    <a:pt x="302" y="21204"/>
                  </a:cubicBezTo>
                  <a:lnTo>
                    <a:pt x="0" y="21107"/>
                  </a:lnTo>
                  <a:lnTo>
                    <a:pt x="0" y="16237"/>
                  </a:lnTo>
                  <a:lnTo>
                    <a:pt x="904" y="16565"/>
                  </a:lnTo>
                  <a:cubicBezTo>
                    <a:pt x="1673" y="16782"/>
                    <a:pt x="2481" y="16891"/>
                    <a:pt x="3324" y="16891"/>
                  </a:cubicBezTo>
                  <a:cubicBezTo>
                    <a:pt x="5105" y="16891"/>
                    <a:pt x="6989" y="16399"/>
                    <a:pt x="8771" y="15467"/>
                  </a:cubicBezTo>
                  <a:cubicBezTo>
                    <a:pt x="10534" y="14545"/>
                    <a:pt x="12213" y="13189"/>
                    <a:pt x="13625" y="11546"/>
                  </a:cubicBezTo>
                  <a:cubicBezTo>
                    <a:pt x="15035" y="9905"/>
                    <a:pt x="16189" y="7963"/>
                    <a:pt x="16961" y="5931"/>
                  </a:cubicBezTo>
                  <a:cubicBezTo>
                    <a:pt x="17556" y="4366"/>
                    <a:pt x="17931" y="2754"/>
                    <a:pt x="18082" y="1121"/>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6" name="Freeform: Shape 15"/>
            <p:cNvSpPr/>
            <p:nvPr/>
          </p:nvSpPr>
          <p:spPr>
            <a:xfrm>
              <a:off x="535" y="0"/>
              <a:ext cx="3346759" cy="2327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11" y="0"/>
                  </a:moveTo>
                  <a:lnTo>
                    <a:pt x="21600" y="0"/>
                  </a:lnTo>
                  <a:lnTo>
                    <a:pt x="21518" y="1744"/>
                  </a:lnTo>
                  <a:cubicBezTo>
                    <a:pt x="20473" y="12897"/>
                    <a:pt x="11841" y="21600"/>
                    <a:pt x="3324" y="21600"/>
                  </a:cubicBezTo>
                  <a:cubicBezTo>
                    <a:pt x="2266" y="21600"/>
                    <a:pt x="1257" y="21464"/>
                    <a:pt x="302" y="21204"/>
                  </a:cubicBezTo>
                  <a:lnTo>
                    <a:pt x="0" y="21107"/>
                  </a:lnTo>
                  <a:lnTo>
                    <a:pt x="0" y="17048"/>
                  </a:lnTo>
                  <a:lnTo>
                    <a:pt x="779" y="17331"/>
                  </a:lnTo>
                  <a:cubicBezTo>
                    <a:pt x="1589" y="17560"/>
                    <a:pt x="2439" y="17676"/>
                    <a:pt x="3324" y="17676"/>
                  </a:cubicBezTo>
                  <a:cubicBezTo>
                    <a:pt x="5202" y="17676"/>
                    <a:pt x="7104" y="17180"/>
                    <a:pt x="8978" y="16199"/>
                  </a:cubicBezTo>
                  <a:cubicBezTo>
                    <a:pt x="10802" y="15246"/>
                    <a:pt x="12538" y="13843"/>
                    <a:pt x="14000" y="12141"/>
                  </a:cubicBezTo>
                  <a:cubicBezTo>
                    <a:pt x="15488" y="10411"/>
                    <a:pt x="16657" y="8442"/>
                    <a:pt x="17475" y="6291"/>
                  </a:cubicBezTo>
                  <a:cubicBezTo>
                    <a:pt x="18101" y="4641"/>
                    <a:pt x="18497" y="2940"/>
                    <a:pt x="18655" y="1215"/>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7" name="Freeform: Shape 16"/>
            <p:cNvSpPr/>
            <p:nvPr/>
          </p:nvSpPr>
          <p:spPr>
            <a:xfrm>
              <a:off x="-1" y="1"/>
              <a:ext cx="3347253" cy="2347241"/>
            </a:xfrm>
            <a:custGeom>
              <a:avLst/>
              <a:gdLst/>
              <a:ahLst/>
              <a:cxnLst>
                <a:cxn ang="0">
                  <a:pos x="wd2" y="hd2"/>
                </a:cxn>
                <a:cxn ang="5400000">
                  <a:pos x="wd2" y="hd2"/>
                </a:cxn>
                <a:cxn ang="10800000">
                  <a:pos x="wd2" y="hd2"/>
                </a:cxn>
                <a:cxn ang="16200000">
                  <a:pos x="wd2" y="hd2"/>
                </a:cxn>
              </a:cxnLst>
              <a:rect l="0" t="0" r="r" b="b"/>
              <a:pathLst>
                <a:path w="21600" h="21590" fill="norm" stroke="1" extrusionOk="0">
                  <a:moveTo>
                    <a:pt x="20653" y="0"/>
                  </a:moveTo>
                  <a:lnTo>
                    <a:pt x="21600" y="0"/>
                  </a:lnTo>
                  <a:lnTo>
                    <a:pt x="21536" y="1614"/>
                  </a:lnTo>
                  <a:cubicBezTo>
                    <a:pt x="21483" y="2305"/>
                    <a:pt x="21403" y="2994"/>
                    <a:pt x="21298" y="3675"/>
                  </a:cubicBezTo>
                  <a:cubicBezTo>
                    <a:pt x="21088" y="5038"/>
                    <a:pt x="20767" y="6375"/>
                    <a:pt x="20334" y="7643"/>
                  </a:cubicBezTo>
                  <a:cubicBezTo>
                    <a:pt x="19464" y="10179"/>
                    <a:pt x="18204" y="12448"/>
                    <a:pt x="16721" y="14380"/>
                  </a:cubicBezTo>
                  <a:cubicBezTo>
                    <a:pt x="15977" y="15346"/>
                    <a:pt x="15173" y="16228"/>
                    <a:pt x="14325" y="17020"/>
                  </a:cubicBezTo>
                  <a:cubicBezTo>
                    <a:pt x="13475" y="17811"/>
                    <a:pt x="12580" y="18516"/>
                    <a:pt x="11647" y="19115"/>
                  </a:cubicBezTo>
                  <a:cubicBezTo>
                    <a:pt x="9777" y="20306"/>
                    <a:pt x="7764" y="21094"/>
                    <a:pt x="5702" y="21427"/>
                  </a:cubicBezTo>
                  <a:cubicBezTo>
                    <a:pt x="5187" y="21509"/>
                    <a:pt x="4667" y="21560"/>
                    <a:pt x="4148" y="21580"/>
                  </a:cubicBezTo>
                  <a:cubicBezTo>
                    <a:pt x="3628" y="21600"/>
                    <a:pt x="3108" y="21589"/>
                    <a:pt x="2591" y="21549"/>
                  </a:cubicBezTo>
                  <a:cubicBezTo>
                    <a:pt x="2072" y="21506"/>
                    <a:pt x="1554" y="21433"/>
                    <a:pt x="1039" y="21327"/>
                  </a:cubicBezTo>
                  <a:lnTo>
                    <a:pt x="0" y="21040"/>
                  </a:lnTo>
                  <a:lnTo>
                    <a:pt x="0" y="19014"/>
                  </a:lnTo>
                  <a:lnTo>
                    <a:pt x="1258" y="19339"/>
                  </a:lnTo>
                  <a:cubicBezTo>
                    <a:pt x="1726" y="19428"/>
                    <a:pt x="2199" y="19487"/>
                    <a:pt x="2674" y="19518"/>
                  </a:cubicBezTo>
                  <a:cubicBezTo>
                    <a:pt x="3625" y="19582"/>
                    <a:pt x="4575" y="19539"/>
                    <a:pt x="5519" y="19381"/>
                  </a:cubicBezTo>
                  <a:cubicBezTo>
                    <a:pt x="6462" y="19221"/>
                    <a:pt x="7397" y="18954"/>
                    <a:pt x="8311" y="18590"/>
                  </a:cubicBezTo>
                  <a:cubicBezTo>
                    <a:pt x="9226" y="18228"/>
                    <a:pt x="10118" y="17759"/>
                    <a:pt x="10982" y="17215"/>
                  </a:cubicBezTo>
                  <a:cubicBezTo>
                    <a:pt x="12716" y="16139"/>
                    <a:pt x="14335" y="14712"/>
                    <a:pt x="15755" y="12989"/>
                  </a:cubicBezTo>
                  <a:cubicBezTo>
                    <a:pt x="16463" y="12125"/>
                    <a:pt x="17119" y="11182"/>
                    <a:pt x="17706" y="10169"/>
                  </a:cubicBezTo>
                  <a:cubicBezTo>
                    <a:pt x="18295" y="9158"/>
                    <a:pt x="18814" y="8074"/>
                    <a:pt x="19249" y="6931"/>
                  </a:cubicBezTo>
                  <a:cubicBezTo>
                    <a:pt x="19683" y="5789"/>
                    <a:pt x="20045" y="4593"/>
                    <a:pt x="20296" y="3351"/>
                  </a:cubicBezTo>
                  <a:cubicBezTo>
                    <a:pt x="20422" y="2731"/>
                    <a:pt x="20517" y="2100"/>
                    <a:pt x="20581" y="1461"/>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8" name="Freeform: Shape 17"/>
            <p:cNvSpPr/>
            <p:nvPr/>
          </p:nvSpPr>
          <p:spPr>
            <a:xfrm>
              <a:off x="535" y="0"/>
              <a:ext cx="3361535" cy="2522850"/>
            </a:xfrm>
            <a:custGeom>
              <a:avLst/>
              <a:gdLst/>
              <a:ahLst/>
              <a:cxnLst>
                <a:cxn ang="0">
                  <a:pos x="wd2" y="hd2"/>
                </a:cxn>
                <a:cxn ang="5400000">
                  <a:pos x="wd2" y="hd2"/>
                </a:cxn>
                <a:cxn ang="10800000">
                  <a:pos x="wd2" y="hd2"/>
                </a:cxn>
                <a:cxn ang="16200000">
                  <a:pos x="wd2" y="hd2"/>
                </a:cxn>
              </a:cxnLst>
              <a:rect l="0" t="0" r="r" b="b"/>
              <a:pathLst>
                <a:path w="21600" h="21593" fill="norm" stroke="1" extrusionOk="0">
                  <a:moveTo>
                    <a:pt x="21422" y="0"/>
                  </a:moveTo>
                  <a:lnTo>
                    <a:pt x="21600" y="0"/>
                  </a:lnTo>
                  <a:lnTo>
                    <a:pt x="21557" y="1079"/>
                  </a:lnTo>
                  <a:cubicBezTo>
                    <a:pt x="21402" y="3072"/>
                    <a:pt x="21027" y="5040"/>
                    <a:pt x="20450" y="6922"/>
                  </a:cubicBezTo>
                  <a:cubicBezTo>
                    <a:pt x="20256" y="7549"/>
                    <a:pt x="20047" y="8170"/>
                    <a:pt x="19811" y="8777"/>
                  </a:cubicBezTo>
                  <a:cubicBezTo>
                    <a:pt x="19579" y="9386"/>
                    <a:pt x="19322" y="9981"/>
                    <a:pt x="19046" y="10563"/>
                  </a:cubicBezTo>
                  <a:cubicBezTo>
                    <a:pt x="18493" y="11727"/>
                    <a:pt x="17862" y="12839"/>
                    <a:pt x="17156" y="13877"/>
                  </a:cubicBezTo>
                  <a:cubicBezTo>
                    <a:pt x="16801" y="14393"/>
                    <a:pt x="16430" y="14895"/>
                    <a:pt x="16039" y="15371"/>
                  </a:cubicBezTo>
                  <a:cubicBezTo>
                    <a:pt x="15942" y="15491"/>
                    <a:pt x="15844" y="15610"/>
                    <a:pt x="15743" y="15726"/>
                  </a:cubicBezTo>
                  <a:cubicBezTo>
                    <a:pt x="15643" y="15843"/>
                    <a:pt x="15545" y="15961"/>
                    <a:pt x="15442" y="16073"/>
                  </a:cubicBezTo>
                  <a:cubicBezTo>
                    <a:pt x="15238" y="16301"/>
                    <a:pt x="15029" y="16522"/>
                    <a:pt x="14819" y="16741"/>
                  </a:cubicBezTo>
                  <a:cubicBezTo>
                    <a:pt x="13973" y="17610"/>
                    <a:pt x="13058" y="18379"/>
                    <a:pt x="12095" y="19039"/>
                  </a:cubicBezTo>
                  <a:cubicBezTo>
                    <a:pt x="10170" y="20360"/>
                    <a:pt x="8030" y="21224"/>
                    <a:pt x="5834" y="21501"/>
                  </a:cubicBezTo>
                  <a:cubicBezTo>
                    <a:pt x="5286" y="21571"/>
                    <a:pt x="4733" y="21600"/>
                    <a:pt x="4182" y="21591"/>
                  </a:cubicBezTo>
                  <a:cubicBezTo>
                    <a:pt x="3630" y="21583"/>
                    <a:pt x="3080" y="21536"/>
                    <a:pt x="2538" y="21453"/>
                  </a:cubicBezTo>
                  <a:cubicBezTo>
                    <a:pt x="1722" y="21327"/>
                    <a:pt x="914" y="21125"/>
                    <a:pt x="125" y="20840"/>
                  </a:cubicBezTo>
                  <a:lnTo>
                    <a:pt x="0" y="20790"/>
                  </a:lnTo>
                  <a:lnTo>
                    <a:pt x="0" y="19449"/>
                  </a:lnTo>
                  <a:lnTo>
                    <a:pt x="1122" y="19725"/>
                  </a:lnTo>
                  <a:cubicBezTo>
                    <a:pt x="1625" y="19814"/>
                    <a:pt x="2132" y="19869"/>
                    <a:pt x="2639" y="19893"/>
                  </a:cubicBezTo>
                  <a:cubicBezTo>
                    <a:pt x="3654" y="19946"/>
                    <a:pt x="4659" y="19874"/>
                    <a:pt x="5657" y="19688"/>
                  </a:cubicBezTo>
                  <a:cubicBezTo>
                    <a:pt x="6155" y="19592"/>
                    <a:pt x="6649" y="19473"/>
                    <a:pt x="7138" y="19324"/>
                  </a:cubicBezTo>
                  <a:cubicBezTo>
                    <a:pt x="7627" y="19174"/>
                    <a:pt x="8112" y="19002"/>
                    <a:pt x="8591" y="18804"/>
                  </a:cubicBezTo>
                  <a:cubicBezTo>
                    <a:pt x="9070" y="18606"/>
                    <a:pt x="9543" y="18385"/>
                    <a:pt x="10009" y="18140"/>
                  </a:cubicBezTo>
                  <a:cubicBezTo>
                    <a:pt x="10474" y="17895"/>
                    <a:pt x="10933" y="17627"/>
                    <a:pt x="11384" y="17338"/>
                  </a:cubicBezTo>
                  <a:cubicBezTo>
                    <a:pt x="12286" y="16761"/>
                    <a:pt x="13159" y="16103"/>
                    <a:pt x="13992" y="15368"/>
                  </a:cubicBezTo>
                  <a:cubicBezTo>
                    <a:pt x="14200" y="15183"/>
                    <a:pt x="14407" y="14996"/>
                    <a:pt x="14609" y="14800"/>
                  </a:cubicBezTo>
                  <a:cubicBezTo>
                    <a:pt x="14711" y="14705"/>
                    <a:pt x="14811" y="14605"/>
                    <a:pt x="14912" y="14507"/>
                  </a:cubicBezTo>
                  <a:cubicBezTo>
                    <a:pt x="15013" y="14409"/>
                    <a:pt x="15113" y="14309"/>
                    <a:pt x="15211" y="14207"/>
                  </a:cubicBezTo>
                  <a:cubicBezTo>
                    <a:pt x="15606" y="13799"/>
                    <a:pt x="15993" y="13376"/>
                    <a:pt x="16365" y="12932"/>
                  </a:cubicBezTo>
                  <a:cubicBezTo>
                    <a:pt x="17112" y="12046"/>
                    <a:pt x="17804" y="11080"/>
                    <a:pt x="18426" y="10040"/>
                  </a:cubicBezTo>
                  <a:cubicBezTo>
                    <a:pt x="18736" y="9520"/>
                    <a:pt x="19030" y="8983"/>
                    <a:pt x="19304" y="8427"/>
                  </a:cubicBezTo>
                  <a:cubicBezTo>
                    <a:pt x="19573" y="7869"/>
                    <a:pt x="19828" y="7297"/>
                    <a:pt x="20052" y="6706"/>
                  </a:cubicBezTo>
                  <a:cubicBezTo>
                    <a:pt x="20110" y="6559"/>
                    <a:pt x="20164" y="6410"/>
                    <a:pt x="20218" y="6261"/>
                  </a:cubicBezTo>
                  <a:lnTo>
                    <a:pt x="20298" y="6036"/>
                  </a:lnTo>
                  <a:lnTo>
                    <a:pt x="20375" y="5810"/>
                  </a:lnTo>
                  <a:cubicBezTo>
                    <a:pt x="20425" y="5659"/>
                    <a:pt x="20475" y="5507"/>
                    <a:pt x="20521" y="5353"/>
                  </a:cubicBezTo>
                  <a:cubicBezTo>
                    <a:pt x="20566" y="5199"/>
                    <a:pt x="20616" y="5047"/>
                    <a:pt x="20658" y="4891"/>
                  </a:cubicBezTo>
                  <a:cubicBezTo>
                    <a:pt x="20835" y="4273"/>
                    <a:pt x="20985" y="3642"/>
                    <a:pt x="21103" y="3000"/>
                  </a:cubicBezTo>
                  <a:cubicBezTo>
                    <a:pt x="21223" y="2359"/>
                    <a:pt x="21313" y="1709"/>
                    <a:pt x="21374" y="1054"/>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60" name="Content Placeholder 2"/>
          <p:cNvSpPr txBox="1"/>
          <p:nvPr>
            <p:ph type="body" sz="half" idx="1"/>
          </p:nvPr>
        </p:nvSpPr>
        <p:spPr>
          <a:xfrm>
            <a:off x="112210" y="1993178"/>
            <a:ext cx="6534615" cy="3988091"/>
          </a:xfrm>
          <a:prstGeom prst="rect">
            <a:avLst/>
          </a:prstGeom>
        </p:spPr>
        <p:txBody>
          <a:bodyPr anchor="ctr"/>
          <a:lstStyle/>
          <a:p>
            <a:pPr marL="495300" indent="-342900">
              <a:defRPr sz="1800">
                <a:solidFill>
                  <a:srgbClr val="44546A"/>
                </a:solidFill>
                <a:latin typeface="Times New Roman"/>
                <a:ea typeface="Times New Roman"/>
                <a:cs typeface="Times New Roman"/>
                <a:sym typeface="Times New Roman"/>
              </a:defRPr>
            </a:pPr>
            <a:r>
              <a:t>Columns such as site(location), state, etc are categorical</a:t>
            </a:r>
          </a:p>
          <a:p>
            <a:pPr marL="0" indent="152400">
              <a:buSzTx/>
              <a:buNone/>
              <a:defRPr sz="1800">
                <a:solidFill>
                  <a:srgbClr val="44546A"/>
                </a:solidFill>
                <a:latin typeface="Times New Roman"/>
                <a:ea typeface="Times New Roman"/>
                <a:cs typeface="Times New Roman"/>
                <a:sym typeface="Times New Roman"/>
              </a:defRPr>
            </a:pPr>
            <a:r>
              <a:t>      in data type, so we have replaced the null values with the </a:t>
            </a:r>
          </a:p>
          <a:p>
            <a:pPr marL="0" indent="152400">
              <a:buSzTx/>
              <a:buNone/>
              <a:defRPr sz="1800">
                <a:solidFill>
                  <a:srgbClr val="44546A"/>
                </a:solidFill>
                <a:latin typeface="Times New Roman"/>
                <a:ea typeface="Times New Roman"/>
                <a:cs typeface="Times New Roman"/>
                <a:sym typeface="Times New Roman"/>
              </a:defRPr>
            </a:pPr>
            <a:r>
              <a:t>      mode, as mode gets the most frequent value.</a:t>
            </a:r>
          </a:p>
          <a:p>
            <a:pPr marL="495300" indent="-342900">
              <a:defRPr sz="1800">
                <a:solidFill>
                  <a:srgbClr val="44546A"/>
                </a:solidFill>
                <a:latin typeface="Times New Roman"/>
                <a:ea typeface="Times New Roman"/>
                <a:cs typeface="Times New Roman"/>
                <a:sym typeface="Times New Roman"/>
              </a:defRPr>
            </a:pPr>
            <a:r>
              <a:t>Columns such as annual precipitation, projected yield</a:t>
            </a:r>
          </a:p>
          <a:p>
            <a:pPr marL="0" indent="152400">
              <a:buSzTx/>
              <a:buNone/>
              <a:defRPr sz="1800">
                <a:solidFill>
                  <a:srgbClr val="44546A"/>
                </a:solidFill>
                <a:latin typeface="Times New Roman"/>
                <a:ea typeface="Times New Roman"/>
                <a:cs typeface="Times New Roman"/>
                <a:sym typeface="Times New Roman"/>
              </a:defRPr>
            </a:pPr>
            <a:r>
              <a:t>      are numerical and as the data in those columns are </a:t>
            </a:r>
          </a:p>
          <a:p>
            <a:pPr marL="0" indent="152400">
              <a:buSzTx/>
              <a:buNone/>
              <a:defRPr sz="1800">
                <a:solidFill>
                  <a:srgbClr val="44546A"/>
                </a:solidFill>
                <a:latin typeface="Times New Roman"/>
                <a:ea typeface="Times New Roman"/>
                <a:cs typeface="Times New Roman"/>
                <a:sym typeface="Times New Roman"/>
              </a:defRPr>
            </a:pPr>
            <a:r>
              <a:t>      positively skewed, we replaced the columns with median.  </a:t>
            </a:r>
          </a:p>
          <a:p>
            <a:pPr marL="495300" indent="-342900">
              <a:defRPr sz="1800">
                <a:solidFill>
                  <a:srgbClr val="44546A"/>
                </a:solidFill>
                <a:latin typeface="Times New Roman"/>
                <a:ea typeface="Times New Roman"/>
                <a:cs typeface="Times New Roman"/>
                <a:sym typeface="Times New Roman"/>
              </a:defRPr>
            </a:pPr>
            <a:r>
              <a:t>After filling the null places with their respective imputed</a:t>
            </a:r>
          </a:p>
          <a:p>
            <a:pPr marL="0" indent="152400">
              <a:buSzTx/>
              <a:buNone/>
              <a:defRPr sz="1800">
                <a:solidFill>
                  <a:srgbClr val="44546A"/>
                </a:solidFill>
                <a:latin typeface="Times New Roman"/>
                <a:ea typeface="Times New Roman"/>
                <a:cs typeface="Times New Roman"/>
                <a:sym typeface="Times New Roman"/>
              </a:defRPr>
            </a:pPr>
            <a:r>
              <a:t>      values, we can observe there are no null values present </a:t>
            </a:r>
          </a:p>
          <a:p>
            <a:pPr marL="0" indent="152400">
              <a:buSzTx/>
              <a:buNone/>
              <a:defRPr sz="1800">
                <a:solidFill>
                  <a:srgbClr val="44546A"/>
                </a:solidFill>
                <a:latin typeface="Times New Roman"/>
                <a:ea typeface="Times New Roman"/>
                <a:cs typeface="Times New Roman"/>
                <a:sym typeface="Times New Roman"/>
              </a:defRPr>
            </a:pPr>
            <a:r>
              <a:t>      in each column</a:t>
            </a:r>
          </a:p>
        </p:txBody>
      </p:sp>
      <p:grpSp>
        <p:nvGrpSpPr>
          <p:cNvPr id="165" name="Group 19"/>
          <p:cNvGrpSpPr/>
          <p:nvPr/>
        </p:nvGrpSpPr>
        <p:grpSpPr>
          <a:xfrm>
            <a:off x="10331438" y="4706330"/>
            <a:ext cx="1860257" cy="2151672"/>
            <a:chOff x="0" y="0"/>
            <a:chExt cx="1860256" cy="2151670"/>
          </a:xfrm>
        </p:grpSpPr>
        <p:sp>
          <p:nvSpPr>
            <p:cNvPr id="161" name="Freeform: Shape 20"/>
            <p:cNvSpPr/>
            <p:nvPr/>
          </p:nvSpPr>
          <p:spPr>
            <a:xfrm flipH="1" rot="5400000">
              <a:off x="-147485" y="147484"/>
              <a:ext cx="2151671" cy="1856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0" y="0"/>
                  </a:moveTo>
                  <a:lnTo>
                    <a:pt x="21600" y="0"/>
                  </a:lnTo>
                  <a:lnTo>
                    <a:pt x="21577" y="123"/>
                  </a:lnTo>
                  <a:cubicBezTo>
                    <a:pt x="21315" y="1325"/>
                    <a:pt x="20978" y="2511"/>
                    <a:pt x="20569" y="3669"/>
                  </a:cubicBezTo>
                  <a:cubicBezTo>
                    <a:pt x="20296" y="4441"/>
                    <a:pt x="20000" y="5206"/>
                    <a:pt x="19666" y="5953"/>
                  </a:cubicBezTo>
                  <a:cubicBezTo>
                    <a:pt x="19337" y="6702"/>
                    <a:pt x="18974" y="7436"/>
                    <a:pt x="18584" y="8152"/>
                  </a:cubicBezTo>
                  <a:cubicBezTo>
                    <a:pt x="17801" y="9585"/>
                    <a:pt x="16908" y="10954"/>
                    <a:pt x="15908" y="12232"/>
                  </a:cubicBezTo>
                  <a:cubicBezTo>
                    <a:pt x="15406" y="12868"/>
                    <a:pt x="14882" y="13486"/>
                    <a:pt x="14328" y="14072"/>
                  </a:cubicBezTo>
                  <a:cubicBezTo>
                    <a:pt x="14190" y="14220"/>
                    <a:pt x="14052" y="14366"/>
                    <a:pt x="13909" y="14509"/>
                  </a:cubicBezTo>
                  <a:cubicBezTo>
                    <a:pt x="13768" y="14652"/>
                    <a:pt x="13629" y="14799"/>
                    <a:pt x="13483" y="14937"/>
                  </a:cubicBezTo>
                  <a:cubicBezTo>
                    <a:pt x="13195" y="15217"/>
                    <a:pt x="12899" y="15489"/>
                    <a:pt x="12601" y="15758"/>
                  </a:cubicBezTo>
                  <a:cubicBezTo>
                    <a:pt x="11403" y="16828"/>
                    <a:pt x="10110" y="17775"/>
                    <a:pt x="8747" y="18588"/>
                  </a:cubicBezTo>
                  <a:cubicBezTo>
                    <a:pt x="6703" y="19808"/>
                    <a:pt x="4488" y="20711"/>
                    <a:pt x="2197" y="21230"/>
                  </a:cubicBezTo>
                  <a:lnTo>
                    <a:pt x="0" y="21600"/>
                  </a:lnTo>
                  <a:lnTo>
                    <a:pt x="0" y="19310"/>
                  </a:lnTo>
                  <a:lnTo>
                    <a:pt x="1732" y="18939"/>
                  </a:lnTo>
                  <a:cubicBezTo>
                    <a:pt x="2424" y="18754"/>
                    <a:pt x="3110" y="18543"/>
                    <a:pt x="3787" y="18298"/>
                  </a:cubicBezTo>
                  <a:cubicBezTo>
                    <a:pt x="4465" y="18055"/>
                    <a:pt x="5134" y="17782"/>
                    <a:pt x="5794" y="17481"/>
                  </a:cubicBezTo>
                  <a:cubicBezTo>
                    <a:pt x="6452" y="17179"/>
                    <a:pt x="7102" y="16849"/>
                    <a:pt x="7740" y="16494"/>
                  </a:cubicBezTo>
                  <a:cubicBezTo>
                    <a:pt x="9017" y="15783"/>
                    <a:pt x="10251" y="14973"/>
                    <a:pt x="11431" y="14068"/>
                  </a:cubicBezTo>
                  <a:cubicBezTo>
                    <a:pt x="11725" y="13840"/>
                    <a:pt x="12018" y="13610"/>
                    <a:pt x="12304" y="13369"/>
                  </a:cubicBezTo>
                  <a:cubicBezTo>
                    <a:pt x="12449" y="13251"/>
                    <a:pt x="12590" y="13129"/>
                    <a:pt x="12733" y="13008"/>
                  </a:cubicBezTo>
                  <a:cubicBezTo>
                    <a:pt x="12876" y="12888"/>
                    <a:pt x="13017" y="12764"/>
                    <a:pt x="13156" y="12638"/>
                  </a:cubicBezTo>
                  <a:cubicBezTo>
                    <a:pt x="13716" y="12136"/>
                    <a:pt x="14263" y="11616"/>
                    <a:pt x="14790" y="11069"/>
                  </a:cubicBezTo>
                  <a:cubicBezTo>
                    <a:pt x="15846" y="9978"/>
                    <a:pt x="16825" y="8788"/>
                    <a:pt x="17705" y="7508"/>
                  </a:cubicBezTo>
                  <a:cubicBezTo>
                    <a:pt x="18145" y="6868"/>
                    <a:pt x="18561" y="6206"/>
                    <a:pt x="18948" y="5522"/>
                  </a:cubicBezTo>
                  <a:cubicBezTo>
                    <a:pt x="19329" y="4835"/>
                    <a:pt x="19689" y="4131"/>
                    <a:pt x="20007" y="3403"/>
                  </a:cubicBezTo>
                  <a:cubicBezTo>
                    <a:pt x="20089" y="3222"/>
                    <a:pt x="20166" y="3038"/>
                    <a:pt x="20241" y="2855"/>
                  </a:cubicBezTo>
                  <a:lnTo>
                    <a:pt x="20355" y="2578"/>
                  </a:lnTo>
                  <a:lnTo>
                    <a:pt x="20464" y="2299"/>
                  </a:lnTo>
                  <a:cubicBezTo>
                    <a:pt x="20534" y="2113"/>
                    <a:pt x="20606" y="1927"/>
                    <a:pt x="20670" y="1737"/>
                  </a:cubicBezTo>
                  <a:cubicBezTo>
                    <a:pt x="20735" y="1547"/>
                    <a:pt x="20806" y="1360"/>
                    <a:pt x="20864" y="1168"/>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2" name="Freeform: Shape 21"/>
            <p:cNvSpPr/>
            <p:nvPr/>
          </p:nvSpPr>
          <p:spPr>
            <a:xfrm flipH="1" rot="5400000">
              <a:off x="-39481" y="251933"/>
              <a:ext cx="2132946" cy="16665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35" y="0"/>
                  </a:moveTo>
                  <a:lnTo>
                    <a:pt x="21600" y="0"/>
                  </a:lnTo>
                  <a:lnTo>
                    <a:pt x="21100" y="1976"/>
                  </a:lnTo>
                  <a:cubicBezTo>
                    <a:pt x="18092" y="11885"/>
                    <a:pt x="9788" y="19495"/>
                    <a:pt x="806" y="21467"/>
                  </a:cubicBezTo>
                  <a:lnTo>
                    <a:pt x="0" y="21600"/>
                  </a:lnTo>
                  <a:lnTo>
                    <a:pt x="0" y="15577"/>
                  </a:lnTo>
                  <a:lnTo>
                    <a:pt x="151" y="15551"/>
                  </a:lnTo>
                  <a:cubicBezTo>
                    <a:pt x="1453" y="15248"/>
                    <a:pt x="2756" y="14797"/>
                    <a:pt x="4022" y="14207"/>
                  </a:cubicBezTo>
                  <a:cubicBezTo>
                    <a:pt x="6528" y="13041"/>
                    <a:pt x="8914" y="11326"/>
                    <a:pt x="10922" y="9246"/>
                  </a:cubicBezTo>
                  <a:cubicBezTo>
                    <a:pt x="12926" y="7170"/>
                    <a:pt x="14566" y="4713"/>
                    <a:pt x="15664" y="2143"/>
                  </a:cubicBezTo>
                  <a:cubicBezTo>
                    <a:pt x="15875" y="1648"/>
                    <a:pt x="16067" y="1149"/>
                    <a:pt x="16240" y="64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3" name="Freeform: Shape 22"/>
            <p:cNvSpPr/>
            <p:nvPr/>
          </p:nvSpPr>
          <p:spPr>
            <a:xfrm flipH="1" rot="5400000">
              <a:off x="-57081" y="237888"/>
              <a:ext cx="2139814" cy="1687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25" y="0"/>
                  </a:moveTo>
                  <a:lnTo>
                    <a:pt x="21600" y="0"/>
                  </a:lnTo>
                  <a:lnTo>
                    <a:pt x="21193" y="1838"/>
                  </a:lnTo>
                  <a:cubicBezTo>
                    <a:pt x="20965" y="2673"/>
                    <a:pt x="20698" y="3494"/>
                    <a:pt x="20391" y="4293"/>
                  </a:cubicBezTo>
                  <a:cubicBezTo>
                    <a:pt x="19159" y="7489"/>
                    <a:pt x="17374" y="10350"/>
                    <a:pt x="15271" y="12785"/>
                  </a:cubicBezTo>
                  <a:cubicBezTo>
                    <a:pt x="14217" y="14003"/>
                    <a:pt x="13079" y="15114"/>
                    <a:pt x="11876" y="16112"/>
                  </a:cubicBezTo>
                  <a:cubicBezTo>
                    <a:pt x="10672" y="17109"/>
                    <a:pt x="9404" y="17997"/>
                    <a:pt x="8081" y="18753"/>
                  </a:cubicBezTo>
                  <a:cubicBezTo>
                    <a:pt x="6094" y="19879"/>
                    <a:pt x="3993" y="20719"/>
                    <a:pt x="1834" y="21245"/>
                  </a:cubicBezTo>
                  <a:lnTo>
                    <a:pt x="0" y="21600"/>
                  </a:lnTo>
                  <a:lnTo>
                    <a:pt x="0" y="18966"/>
                  </a:lnTo>
                  <a:lnTo>
                    <a:pt x="1392" y="18686"/>
                  </a:lnTo>
                  <a:cubicBezTo>
                    <a:pt x="2052" y="18520"/>
                    <a:pt x="2707" y="18321"/>
                    <a:pt x="3355" y="18091"/>
                  </a:cubicBezTo>
                  <a:cubicBezTo>
                    <a:pt x="4651" y="17635"/>
                    <a:pt x="5915" y="17043"/>
                    <a:pt x="7140" y="16358"/>
                  </a:cubicBezTo>
                  <a:cubicBezTo>
                    <a:pt x="9597" y="15002"/>
                    <a:pt x="11891" y="13204"/>
                    <a:pt x="13903" y="11032"/>
                  </a:cubicBezTo>
                  <a:cubicBezTo>
                    <a:pt x="14906" y="9943"/>
                    <a:pt x="15835" y="8754"/>
                    <a:pt x="16668" y="7478"/>
                  </a:cubicBezTo>
                  <a:cubicBezTo>
                    <a:pt x="17502" y="6203"/>
                    <a:pt x="18238" y="4836"/>
                    <a:pt x="18854" y="3396"/>
                  </a:cubicBezTo>
                  <a:cubicBezTo>
                    <a:pt x="19162" y="2676"/>
                    <a:pt x="19444" y="1940"/>
                    <a:pt x="19693" y="118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sz="800">
                  <a:solidFill>
                    <a:srgbClr val="FFFFFF"/>
                  </a:solidFill>
                </a:defRPr>
              </a:pPr>
            </a:p>
          </p:txBody>
        </p:sp>
        <p:sp>
          <p:nvSpPr>
            <p:cNvPr id="164" name="Freeform: Shape 23"/>
            <p:cNvSpPr/>
            <p:nvPr/>
          </p:nvSpPr>
          <p:spPr>
            <a:xfrm flipH="1" rot="5400000">
              <a:off x="-40388" y="254060"/>
              <a:ext cx="2131272" cy="1662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02" y="0"/>
                  </a:moveTo>
                  <a:lnTo>
                    <a:pt x="21600" y="0"/>
                  </a:lnTo>
                  <a:lnTo>
                    <a:pt x="21111" y="1934"/>
                  </a:lnTo>
                  <a:cubicBezTo>
                    <a:pt x="18101" y="11865"/>
                    <a:pt x="9790" y="19491"/>
                    <a:pt x="802" y="21467"/>
                  </a:cubicBezTo>
                  <a:lnTo>
                    <a:pt x="0" y="21600"/>
                  </a:lnTo>
                  <a:lnTo>
                    <a:pt x="0" y="16575"/>
                  </a:lnTo>
                  <a:lnTo>
                    <a:pt x="296" y="16523"/>
                  </a:lnTo>
                  <a:cubicBezTo>
                    <a:pt x="1639" y="16211"/>
                    <a:pt x="2982" y="15742"/>
                    <a:pt x="4314" y="15120"/>
                  </a:cubicBezTo>
                  <a:cubicBezTo>
                    <a:pt x="6909" y="13912"/>
                    <a:pt x="9379" y="12133"/>
                    <a:pt x="11459" y="9976"/>
                  </a:cubicBezTo>
                  <a:cubicBezTo>
                    <a:pt x="13575" y="7781"/>
                    <a:pt x="15238" y="5285"/>
                    <a:pt x="16401" y="2557"/>
                  </a:cubicBezTo>
                  <a:cubicBezTo>
                    <a:pt x="16624" y="2034"/>
                    <a:pt x="16826" y="1507"/>
                    <a:pt x="17008" y="97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166" name="Picture 4" descr="Picture 4"/>
          <p:cNvPicPr>
            <a:picLocks noChangeAspect="1"/>
          </p:cNvPicPr>
          <p:nvPr/>
        </p:nvPicPr>
        <p:blipFill>
          <a:blip r:embed="rId2">
            <a:extLst/>
          </a:blip>
          <a:stretch>
            <a:fillRect/>
          </a:stretch>
        </p:blipFill>
        <p:spPr>
          <a:xfrm>
            <a:off x="6211229" y="1672942"/>
            <a:ext cx="5207621" cy="498368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